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3" r:id="rId5"/>
    <p:sldId id="282" r:id="rId6"/>
    <p:sldId id="281" r:id="rId7"/>
  </p:sldIdLst>
  <p:sldSz cx="12192000" cy="6858000"/>
  <p:notesSz cx="6858000" cy="9144000"/>
  <p:defaultTextStyle>
    <a:defPPr>
      <a:defRPr lang="es-N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C43DA26-9672-4C31-9BEE-555F58CBD975}">
          <p14:sldIdLst>
            <p14:sldId id="256"/>
            <p14:sldId id="285"/>
            <p14:sldId id="284"/>
            <p14:sldId id="283"/>
            <p14:sldId id="282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6" autoAdjust="0"/>
    <p:restoredTop sz="94808"/>
  </p:normalViewPr>
  <p:slideViewPr>
    <p:cSldViewPr snapToGrid="0">
      <p:cViewPr varScale="1">
        <p:scale>
          <a:sx n="68" d="100"/>
          <a:sy n="68" d="100"/>
        </p:scale>
        <p:origin x="82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2BC0D5-EAAA-4940-8F2C-BE2BFC2ED7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3399C9-FF98-4E75-9771-FB9BD2E070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FFE408-DB2E-4326-9EB6-65BEA1286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60C7-E345-4D6D-8EEF-AFA5FB55BB97}" type="datetimeFigureOut">
              <a:rPr lang="es-NI" smtClean="0"/>
              <a:t>7/5/2021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66C4E3-1A77-4A06-890A-6DB09C9C9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B95F5A-55C9-4B07-A366-436674C74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44B-6488-42DC-AB8E-404578B490D1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9391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32F7F1-DC60-4C5E-A905-610E44BA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4AB644B-033D-4933-A558-3EE8D4242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294BED-9221-46F2-A48B-285128837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60C7-E345-4D6D-8EEF-AFA5FB55BB97}" type="datetimeFigureOut">
              <a:rPr lang="es-NI" smtClean="0"/>
              <a:t>7/5/2021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E94B13-B09F-498E-84D9-4F1782457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DC61AD-B774-4E2B-85D5-DB5EBDCBA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44B-6488-42DC-AB8E-404578B490D1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134916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63CEFB-B80A-4A83-B0FD-95ABDA94DF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8F9603-622C-4856-91DA-82DAC9F2A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879218-F1C3-4324-98B1-02925C364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60C7-E345-4D6D-8EEF-AFA5FB55BB97}" type="datetimeFigureOut">
              <a:rPr lang="es-NI" smtClean="0"/>
              <a:t>7/5/2021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D7A7FA-CA46-420E-977C-CDFC24ADF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5320AC-B90D-4758-844F-7D235E4B3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44B-6488-42DC-AB8E-404578B490D1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11815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40C168-404D-4A39-960F-F523004D3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A704E0-6BE7-4431-A315-8CB3F29BA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FA1216-D776-49B4-8BCB-BC13E4CFD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60C7-E345-4D6D-8EEF-AFA5FB55BB97}" type="datetimeFigureOut">
              <a:rPr lang="es-NI" smtClean="0"/>
              <a:t>7/5/2021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71CBC4-5B4B-4CCF-BDFF-465CB29F7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FA622D-0B57-4AFF-8F96-55999DA1E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44B-6488-42DC-AB8E-404578B490D1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49053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B79DE5-4751-4C7B-ACE6-16BC756DF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1E8678-5189-4FD1-9AB7-2E9CAF78A6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2F5A9D-9254-4FD9-BD14-24F6AF670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60C7-E345-4D6D-8EEF-AFA5FB55BB97}" type="datetimeFigureOut">
              <a:rPr lang="es-NI" smtClean="0"/>
              <a:t>7/5/2021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0A0318-F328-46B7-89CC-EAC9B4455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AEAAAF-4B1C-47CE-97FC-74CE7828B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44B-6488-42DC-AB8E-404578B490D1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125489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6BA270-C657-422A-8AA4-E3B5180FC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D7B362-D462-457F-9E31-8D99B6EE34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292AC3-FADB-49B2-BC65-309C248D8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682813-80AD-44EC-95C1-2D8BC184C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60C7-E345-4D6D-8EEF-AFA5FB55BB97}" type="datetimeFigureOut">
              <a:rPr lang="es-NI" smtClean="0"/>
              <a:t>7/5/2021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A9AA4EA-A1DF-444D-9012-E7DF9286C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4C4EA52-D658-45F8-A47E-A972CAA2E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44B-6488-42DC-AB8E-404578B490D1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654619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D95607-1347-4E35-9BA5-15A0F2498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255755-5A7E-4C20-8CEF-2000F5919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93DD65-9446-431C-94EA-4E43818B0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2DF2CA8-E8B1-4BED-A34E-BA53EB0BD6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9902FAD-7EB4-4576-8C14-6F5425EED3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5B0A9DC-79D8-494F-9CC4-FABF358D7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60C7-E345-4D6D-8EEF-AFA5FB55BB97}" type="datetimeFigureOut">
              <a:rPr lang="es-NI" smtClean="0"/>
              <a:t>7/5/2021</a:t>
            </a:fld>
            <a:endParaRPr lang="es-NI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26E5B29-0917-4C85-AA30-EFA32567E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62CAEBE-E4B4-4BA3-997B-6E9FA779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44B-6488-42DC-AB8E-404578B490D1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54936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A342AD-63B6-4080-B7F9-308917E70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2BF9CC5-33C3-4F2E-A668-C31EA3117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60C7-E345-4D6D-8EEF-AFA5FB55BB97}" type="datetimeFigureOut">
              <a:rPr lang="es-NI" smtClean="0"/>
              <a:t>7/5/2021</a:t>
            </a:fld>
            <a:endParaRPr lang="es-NI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E4196EB-E8A8-4961-A30D-59AB8393D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EF24842-846D-48F9-8126-46265D477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44B-6488-42DC-AB8E-404578B490D1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296711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11BAF5D-3447-4C06-81BF-C68F87E65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60C7-E345-4D6D-8EEF-AFA5FB55BB97}" type="datetimeFigureOut">
              <a:rPr lang="es-NI" smtClean="0"/>
              <a:t>7/5/2021</a:t>
            </a:fld>
            <a:endParaRPr lang="es-NI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A3E1B17-B183-4A39-ABC2-3DBEFE1B1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4878612-90D2-469F-9238-9F0FF97A0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44B-6488-42DC-AB8E-404578B490D1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01027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406D59-474C-41AB-AF4C-5D25BB283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FEE3F7-5685-48FB-809B-4F272C231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0038524-C0E7-4C3C-AF13-3C5B4EBF2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334A51-BB6B-4083-90B8-54A345369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60C7-E345-4D6D-8EEF-AFA5FB55BB97}" type="datetimeFigureOut">
              <a:rPr lang="es-NI" smtClean="0"/>
              <a:t>7/5/2021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DBF75A-F020-4BC7-A18B-9C3C3531D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55858B-24D7-4B6B-B8D5-4142298D9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44B-6488-42DC-AB8E-404578B490D1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339269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2CB275-D972-4331-A0FA-99F36750B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42F35B9-D07F-470D-AB0A-BCEA360FD1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NI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F15D269-6BFA-4AF9-BCE3-02F50F9F6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E60CB3-54E6-4161-B8F3-46A5CFD4B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60C7-E345-4D6D-8EEF-AFA5FB55BB97}" type="datetimeFigureOut">
              <a:rPr lang="es-NI" smtClean="0"/>
              <a:t>7/5/2021</a:t>
            </a:fld>
            <a:endParaRPr lang="es-NI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2A3D0C-7B46-4762-BB44-B0EB58935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NI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00B4AD2-8589-4D0B-AB99-7EF687CF2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D944B-6488-42DC-AB8E-404578B490D1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4117184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A008A46-3475-4A42-9330-F932F3FBB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NI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888144-7C74-479D-A0BA-17B6BAEEF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NI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87840B-B60E-48FA-ACA1-3FF8AC185B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A60C7-E345-4D6D-8EEF-AFA5FB55BB97}" type="datetimeFigureOut">
              <a:rPr lang="es-NI" smtClean="0"/>
              <a:t>7/5/2021</a:t>
            </a:fld>
            <a:endParaRPr lang="es-NI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4FED79-4B28-4E67-B81E-D6EF0FA922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NI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0758B7-28E9-4C00-B046-8776710847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D944B-6488-42DC-AB8E-404578B490D1}" type="slidenum">
              <a:rPr lang="es-NI" smtClean="0"/>
              <a:t>‹Nº›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114357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N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E8D127-B7F9-4677-A402-A90DD1742D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976" y="3349803"/>
            <a:ext cx="5416733" cy="2728322"/>
          </a:xfrm>
        </p:spPr>
        <p:txBody>
          <a:bodyPr>
            <a:noAutofit/>
          </a:bodyPr>
          <a:lstStyle/>
          <a:p>
            <a:pPr algn="l"/>
            <a:br>
              <a:rPr lang="es-ES" sz="4800" dirty="0"/>
            </a:br>
            <a:br>
              <a:rPr lang="es-ES" sz="4800" dirty="0"/>
            </a:br>
            <a:endParaRPr lang="es-NI" sz="4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85FD02-516C-4E49-931E-92DF7278D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92691" y="4618702"/>
            <a:ext cx="3332136" cy="1086394"/>
          </a:xfrm>
        </p:spPr>
        <p:txBody>
          <a:bodyPr>
            <a:normAutofit fontScale="92500" lnSpcReduction="10000"/>
          </a:bodyPr>
          <a:lstStyle/>
          <a:p>
            <a:r>
              <a:rPr lang="es-ES" dirty="0">
                <a:solidFill>
                  <a:srgbClr val="7030A0"/>
                </a:solidFill>
              </a:rPr>
              <a:t>Maricela Kauffmann/</a:t>
            </a:r>
          </a:p>
          <a:p>
            <a:r>
              <a:rPr lang="es-ES" dirty="0">
                <a:solidFill>
                  <a:srgbClr val="7030A0"/>
                </a:solidFill>
              </a:rPr>
              <a:t>Margarita Antonio</a:t>
            </a:r>
            <a:br>
              <a:rPr lang="es-ES" dirty="0">
                <a:solidFill>
                  <a:srgbClr val="7030A0"/>
                </a:solidFill>
              </a:rPr>
            </a:br>
            <a:r>
              <a:rPr lang="es-ES" dirty="0">
                <a:solidFill>
                  <a:srgbClr val="7030A0"/>
                </a:solidFill>
              </a:rPr>
              <a:t> Mayo 2021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219054" y="3985244"/>
            <a:ext cx="500992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800" b="1" dirty="0">
                <a:solidFill>
                  <a:srgbClr val="7030A0"/>
                </a:solidFill>
              </a:rPr>
              <a:t>Una conversación</a:t>
            </a:r>
          </a:p>
          <a:p>
            <a:r>
              <a:rPr lang="es-ES_tradnl" sz="2800" b="1" dirty="0">
                <a:solidFill>
                  <a:srgbClr val="7030A0"/>
                </a:solidFill>
              </a:rPr>
              <a:t>Espiritualidad y liderazgo</a:t>
            </a:r>
          </a:p>
          <a:p>
            <a:r>
              <a:rPr lang="es-ES_tradnl" sz="2800" b="1" dirty="0">
                <a:solidFill>
                  <a:srgbClr val="7030A0"/>
                </a:solidFill>
              </a:rPr>
              <a:t>Una nueva generación enfrentando la pandemia</a:t>
            </a:r>
          </a:p>
          <a:p>
            <a:endParaRPr lang="es-ES_tradn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962"/>
          <a:stretch/>
        </p:blipFill>
        <p:spPr>
          <a:xfrm>
            <a:off x="1" y="0"/>
            <a:ext cx="12192000" cy="2898183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960"/>
          <a:stretch/>
        </p:blipFill>
        <p:spPr>
          <a:xfrm>
            <a:off x="132976" y="6238068"/>
            <a:ext cx="12191999" cy="61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487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960"/>
          <a:stretch/>
        </p:blipFill>
        <p:spPr>
          <a:xfrm>
            <a:off x="1" y="20059"/>
            <a:ext cx="12191999" cy="61993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960"/>
          <a:stretch/>
        </p:blipFill>
        <p:spPr>
          <a:xfrm>
            <a:off x="0" y="6266204"/>
            <a:ext cx="12191999" cy="619932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78970" y="930650"/>
            <a:ext cx="618382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sz="3200" dirty="0"/>
              <a:t>“El COVID-19 ha recrudecido y puesto en evidencia que nuestras sociedades tienen inyectadas en su sangre los estereotipos e imaginarios racistas, desembocando en grandes desventajas y disparidades sociales y económicas que dan como resultado las mayores afectaciones en nuestras comunidades”.</a:t>
            </a:r>
            <a:r>
              <a:rPr lang="es-ES_tradnl" sz="3200" dirty="0"/>
              <a:t> </a:t>
            </a:r>
          </a:p>
        </p:txBody>
      </p:sp>
      <p:pic>
        <p:nvPicPr>
          <p:cNvPr id="9" name="Marcador de contenido 3">
            <a:extLst>
              <a:ext uri="{FF2B5EF4-FFF2-40B4-BE49-F238E27FC236}">
                <a16:creationId xmlns:a16="http://schemas.microsoft.com/office/drawing/2014/main" id="{5AB0A3EE-EA5B-440D-91FB-CAEDE36471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03756" y="930650"/>
            <a:ext cx="5086311" cy="3867716"/>
          </a:xfrm>
          <a:prstGeom prst="rect">
            <a:avLst/>
          </a:prstGeom>
          <a:effectLst/>
          <a:scene3d>
            <a:camera prst="perspectiveFront"/>
            <a:lightRig rig="threePt" dir="t"/>
          </a:scene3d>
        </p:spPr>
      </p:pic>
      <p:sp>
        <p:nvSpPr>
          <p:cNvPr id="10" name="CuadroTexto 9"/>
          <p:cNvSpPr txBox="1"/>
          <p:nvPr/>
        </p:nvSpPr>
        <p:spPr>
          <a:xfrm>
            <a:off x="6095999" y="5261741"/>
            <a:ext cx="41225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sz="1200" dirty="0"/>
              <a:t>Instituto Afrodescendiente para el Estudio, la Investigación y el Desarrollo Regional, la Asociación Proyecto Caribe de Costa Rica, la Asociación de Mujeres Afrocolombianas AMUAFROC de Colombia y la Agrupación Xango de Argentina</a:t>
            </a:r>
            <a:r>
              <a:rPr lang="es-ES_tradnl" sz="1200" dirty="0"/>
              <a:t>  (Junio 2020)</a:t>
            </a:r>
          </a:p>
        </p:txBody>
      </p:sp>
    </p:spTree>
    <p:extLst>
      <p:ext uri="{BB962C8B-B14F-4D97-AF65-F5344CB8AC3E}">
        <p14:creationId xmlns:p14="http://schemas.microsoft.com/office/powerpoint/2010/main" val="1089631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0851" y="476478"/>
            <a:ext cx="12052514" cy="1339588"/>
          </a:xfrm>
        </p:spPr>
        <p:txBody>
          <a:bodyPr>
            <a:normAutofit/>
          </a:bodyPr>
          <a:lstStyle/>
          <a:p>
            <a:r>
              <a:rPr lang="es-ES_tradnl" sz="6000" b="1" dirty="0">
                <a:solidFill>
                  <a:srgbClr val="7030A0"/>
                </a:solidFill>
              </a:rPr>
              <a:t>El impacto del C</a:t>
            </a:r>
            <a:r>
              <a:rPr lang="es-ES_tradnl" sz="5300" dirty="0">
                <a:solidFill>
                  <a:srgbClr val="7030A0"/>
                </a:solidFill>
              </a:rPr>
              <a:t>OVID</a:t>
            </a:r>
            <a:r>
              <a:rPr lang="es-ES_tradnl" sz="6000" b="1" dirty="0">
                <a:solidFill>
                  <a:srgbClr val="7030A0"/>
                </a:solidFill>
              </a:rPr>
              <a:t> -19           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960"/>
          <a:stretch/>
        </p:blipFill>
        <p:spPr>
          <a:xfrm>
            <a:off x="1" y="20059"/>
            <a:ext cx="12191999" cy="42939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960"/>
          <a:stretch/>
        </p:blipFill>
        <p:spPr>
          <a:xfrm>
            <a:off x="0" y="6416298"/>
            <a:ext cx="12191999" cy="441702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20850" y="1816067"/>
            <a:ext cx="50404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charset="2"/>
              <a:buChar char="v"/>
            </a:pPr>
            <a:r>
              <a:rPr lang="es-NI" sz="2400" dirty="0"/>
              <a:t>Aumento de las violencias, discriminación y racismo</a:t>
            </a:r>
            <a:endParaRPr lang="es-ES_tradnl" sz="2400" dirty="0"/>
          </a:p>
          <a:p>
            <a:pPr marL="285750" indent="-285750">
              <a:buFont typeface="Wingdings" charset="2"/>
              <a:buChar char="v"/>
            </a:pPr>
            <a:r>
              <a:rPr lang="es-NI" sz="2400" dirty="0"/>
              <a:t>Alta vulnerabilidad de líderes defensoras/es de los territorios</a:t>
            </a:r>
          </a:p>
          <a:p>
            <a:pPr marL="285750" indent="-285750">
              <a:buFont typeface="Wingdings" charset="2"/>
              <a:buChar char="v"/>
            </a:pPr>
            <a:r>
              <a:rPr lang="es-ES_tradnl" sz="2400" dirty="0"/>
              <a:t>Más </a:t>
            </a:r>
            <a:r>
              <a:rPr lang="es-NI" sz="2400" dirty="0"/>
              <a:t>vulnerabilidad de los pueblos no contactados</a:t>
            </a:r>
            <a:endParaRPr lang="es-ES_tradnl" sz="2400" dirty="0"/>
          </a:p>
          <a:p>
            <a:pPr marL="285750" indent="-285750">
              <a:buFont typeface="Wingdings" charset="2"/>
              <a:buChar char="v"/>
            </a:pPr>
            <a:r>
              <a:rPr lang="es-NI" sz="2400" dirty="0"/>
              <a:t>Pérdida de espacios de espiritualidad, cultura y transmisión intergeneracional de conocimientos</a:t>
            </a:r>
            <a:endParaRPr lang="es-ES_tradnl" sz="2400" dirty="0"/>
          </a:p>
          <a:p>
            <a:pPr marL="285750" indent="-285750">
              <a:buFont typeface="Wingdings" charset="2"/>
              <a:buChar char="v"/>
            </a:pPr>
            <a:endParaRPr lang="es-ES_tradnl" dirty="0"/>
          </a:p>
        </p:txBody>
      </p:sp>
      <p:sp>
        <p:nvSpPr>
          <p:cNvPr id="10" name="CuadroTexto 9"/>
          <p:cNvSpPr txBox="1"/>
          <p:nvPr/>
        </p:nvSpPr>
        <p:spPr>
          <a:xfrm>
            <a:off x="5472332" y="1816066"/>
            <a:ext cx="63023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v"/>
            </a:pPr>
            <a:r>
              <a:rPr lang="es-NI" sz="2400" dirty="0"/>
              <a:t>Aumento de carga de trabajo; Falta de alimentos y afectaciones a sistemas productivos, comercialización y empleo mientras los proyectos extractivistas continuaron sus actividades en los territorios.</a:t>
            </a:r>
          </a:p>
          <a:p>
            <a:r>
              <a:rPr lang="es-NI" sz="2400" dirty="0"/>
              <a:t> </a:t>
            </a:r>
            <a:endParaRPr lang="es-ES_tradnl" sz="2400" dirty="0"/>
          </a:p>
          <a:p>
            <a:pPr marL="285750" indent="-285750">
              <a:buFont typeface="Wingdings" charset="2"/>
              <a:buChar char="v"/>
            </a:pPr>
            <a:r>
              <a:rPr lang="es-NI" sz="2400" dirty="0"/>
              <a:t>Limitado acceso a servicios de salud, Efectos sobre la salud mental;</a:t>
            </a:r>
            <a:r>
              <a:rPr lang="es-ES_tradnl" sz="2400" dirty="0"/>
              <a:t> </a:t>
            </a:r>
            <a:r>
              <a:rPr lang="es-NI" sz="2400" dirty="0"/>
              <a:t>Cierre de escuelas, la deserción escolar y limitado acceso a la tecnología</a:t>
            </a:r>
            <a:endParaRPr lang="es-ES_tradnl" sz="2400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7A18F5E9-3C33-43DC-BD69-5AD03954BE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879" y="0"/>
            <a:ext cx="2841907" cy="189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013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1959" y="914400"/>
            <a:ext cx="10981841" cy="1066195"/>
          </a:xfrm>
        </p:spPr>
        <p:txBody>
          <a:bodyPr>
            <a:normAutofit/>
          </a:bodyPr>
          <a:lstStyle/>
          <a:p>
            <a:r>
              <a:rPr lang="es-ES_tradnl" sz="6000" b="1" dirty="0">
                <a:solidFill>
                  <a:srgbClr val="7030A0"/>
                </a:solidFill>
              </a:rPr>
              <a:t>¿Qué</a:t>
            </a:r>
            <a:r>
              <a:rPr lang="es-ES" sz="6000" b="1" dirty="0">
                <a:solidFill>
                  <a:srgbClr val="7030A0"/>
                </a:solidFill>
              </a:rPr>
              <a:t> hicimos? ¿Qué hacemos?</a:t>
            </a:r>
            <a:endParaRPr lang="es-ES_tradnl" sz="6000" b="1" dirty="0">
              <a:solidFill>
                <a:srgbClr val="7030A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63104" y="1990752"/>
            <a:ext cx="5532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v"/>
            </a:pPr>
            <a:r>
              <a:rPr lang="es-ES_tradnl" sz="2800" dirty="0"/>
              <a:t>Nos organizamos y con la participación de la juventud aseguramos:</a:t>
            </a:r>
          </a:p>
          <a:p>
            <a:pPr marL="457200" indent="-457200">
              <a:buFont typeface="Wingdings" charset="2"/>
              <a:buChar char="v"/>
            </a:pPr>
            <a:r>
              <a:rPr lang="es-ES" sz="2800" dirty="0"/>
              <a:t>Cuido de las abuelas/os, niñas, niños y adolescentes</a:t>
            </a:r>
          </a:p>
          <a:p>
            <a:pPr marL="457200" indent="-457200">
              <a:buFont typeface="Wingdings" charset="2"/>
              <a:buChar char="v"/>
            </a:pPr>
            <a:r>
              <a:rPr lang="es-ES" sz="2800" dirty="0"/>
              <a:t> Defensa de los territorios</a:t>
            </a:r>
          </a:p>
          <a:p>
            <a:pPr marL="457200" indent="-457200">
              <a:buFont typeface="Wingdings" charset="2"/>
              <a:buChar char="v"/>
            </a:pPr>
            <a:r>
              <a:rPr lang="es-ES_tradnl" sz="2800" dirty="0"/>
              <a:t>Seguridad y soberanía </a:t>
            </a:r>
            <a:r>
              <a:rPr lang="es-ES" sz="2800" dirty="0"/>
              <a:t>alimentaria y </a:t>
            </a:r>
            <a:r>
              <a:rPr lang="es-ES_tradnl" sz="2800" dirty="0"/>
              <a:t>Emprendimientos</a:t>
            </a:r>
          </a:p>
          <a:p>
            <a:pPr marL="457200" indent="-457200">
              <a:buFont typeface="Wingdings" charset="2"/>
              <a:buChar char="v"/>
            </a:pPr>
            <a:r>
              <a:rPr lang="es-ES" sz="2800" dirty="0"/>
              <a:t>Fortalecimos la espiritualidad</a:t>
            </a:r>
            <a:endParaRPr lang="es-ES_tradnl" sz="28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960"/>
          <a:stretch/>
        </p:blipFill>
        <p:spPr>
          <a:xfrm>
            <a:off x="1" y="20059"/>
            <a:ext cx="12191999" cy="61993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960"/>
          <a:stretch/>
        </p:blipFill>
        <p:spPr>
          <a:xfrm>
            <a:off x="0" y="6238068"/>
            <a:ext cx="12191999" cy="61993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7108" y="1990751"/>
            <a:ext cx="5334000" cy="3531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905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447" y="1073486"/>
            <a:ext cx="10873353" cy="907109"/>
          </a:xfrm>
        </p:spPr>
        <p:txBody>
          <a:bodyPr>
            <a:normAutofit fontScale="90000"/>
          </a:bodyPr>
          <a:lstStyle/>
          <a:p>
            <a:r>
              <a:rPr lang="es-ES_tradnl" sz="6000" b="1" dirty="0">
                <a:solidFill>
                  <a:srgbClr val="7030A0"/>
                </a:solidFill>
              </a:rPr>
              <a:t>Compartiendo prácticas </a:t>
            </a:r>
            <a:r>
              <a:rPr lang="es-ES" sz="6000" b="1" dirty="0">
                <a:solidFill>
                  <a:srgbClr val="7030A0"/>
                </a:solidFill>
              </a:rPr>
              <a:t>y aprendizajes</a:t>
            </a:r>
            <a:endParaRPr lang="es-ES_tradnl" sz="6000" b="1" dirty="0">
              <a:solidFill>
                <a:srgbClr val="7030A0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80447" y="2414090"/>
            <a:ext cx="5532895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v"/>
            </a:pPr>
            <a:r>
              <a:rPr lang="es-ES_tradnl" sz="2800" dirty="0"/>
              <a:t>Construyendo estrategias</a:t>
            </a:r>
          </a:p>
          <a:p>
            <a:pPr marL="457200" indent="-457200">
              <a:buFont typeface="Wingdings" charset="2"/>
              <a:buChar char="v"/>
            </a:pPr>
            <a:r>
              <a:rPr lang="es-ES_tradnl" sz="2800" dirty="0"/>
              <a:t>Desarrollando emprendimientos</a:t>
            </a:r>
          </a:p>
          <a:p>
            <a:pPr marL="457200" indent="-457200">
              <a:buFont typeface="Wingdings" charset="2"/>
              <a:buChar char="v"/>
            </a:pPr>
            <a:r>
              <a:rPr lang="es-ES_tradnl" sz="2800" dirty="0"/>
              <a:t>Mejorando la comunicación </a:t>
            </a:r>
            <a:endParaRPr lang="es-ES" sz="2800" dirty="0"/>
          </a:p>
          <a:p>
            <a:pPr marL="457200" indent="-457200">
              <a:buFont typeface="Wingdings" charset="2"/>
              <a:buChar char="v"/>
            </a:pPr>
            <a:r>
              <a:rPr lang="es-ES" sz="2800" dirty="0"/>
              <a:t>Sensibilizando / incidiendo</a:t>
            </a:r>
          </a:p>
          <a:p>
            <a:pPr marL="457200" indent="-457200">
              <a:buFont typeface="Wingdings" charset="2"/>
              <a:buChar char="v"/>
            </a:pPr>
            <a:r>
              <a:rPr lang="es-ES" sz="2800" dirty="0"/>
              <a:t>Promoviendo salud integral</a:t>
            </a:r>
          </a:p>
          <a:p>
            <a:pPr marL="457200" indent="-457200">
              <a:buFont typeface="Wingdings" charset="2"/>
              <a:buChar char="v"/>
            </a:pPr>
            <a:r>
              <a:rPr lang="es-ES" sz="2800" dirty="0"/>
              <a:t>Demandando estado de derecho</a:t>
            </a:r>
            <a:endParaRPr lang="es-ES_tradnl" sz="2800" dirty="0"/>
          </a:p>
          <a:p>
            <a:endParaRPr lang="es-ES_tradn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960"/>
          <a:stretch/>
        </p:blipFill>
        <p:spPr>
          <a:xfrm>
            <a:off x="1" y="20059"/>
            <a:ext cx="12191999" cy="61993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960"/>
          <a:stretch/>
        </p:blipFill>
        <p:spPr>
          <a:xfrm>
            <a:off x="0" y="6238068"/>
            <a:ext cx="12191999" cy="619932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5CA4524-1B6F-4D05-B6FC-AFB1984CE8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3432" y="2288029"/>
            <a:ext cx="4694330" cy="320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445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0447" y="783579"/>
            <a:ext cx="10873353" cy="907109"/>
          </a:xfrm>
        </p:spPr>
        <p:txBody>
          <a:bodyPr>
            <a:normAutofit fontScale="90000"/>
          </a:bodyPr>
          <a:lstStyle/>
          <a:p>
            <a:r>
              <a:rPr lang="es-ES_tradnl" sz="6000" b="1" dirty="0">
                <a:solidFill>
                  <a:srgbClr val="7030A0"/>
                </a:solidFill>
              </a:rPr>
              <a:t>Algunos resultados del quehacer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480447" y="1690688"/>
            <a:ext cx="1171155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es-ES_tradnl" sz="2800" dirty="0"/>
              <a:t>Fortalecer el dialogo intergeneracional / promover nuevos liderazgos</a:t>
            </a:r>
          </a:p>
          <a:p>
            <a:pPr marL="342900" indent="-342900">
              <a:buFont typeface="Wingdings" charset="2"/>
              <a:buChar char="Ø"/>
            </a:pPr>
            <a:r>
              <a:rPr lang="es-ES_tradnl" sz="2800" dirty="0"/>
              <a:t>M</a:t>
            </a:r>
            <a:r>
              <a:rPr lang="es-ES" sz="2800" dirty="0" err="1"/>
              <a:t>ás</a:t>
            </a:r>
            <a:r>
              <a:rPr lang="es-ES" sz="2800" dirty="0"/>
              <a:t> articulación, más colaboración, más solidaridad</a:t>
            </a:r>
          </a:p>
          <a:p>
            <a:pPr marL="342900" indent="-342900">
              <a:buFont typeface="Wingdings" charset="2"/>
              <a:buChar char="Ø"/>
            </a:pPr>
            <a:r>
              <a:rPr lang="es-ES" sz="2800" dirty="0"/>
              <a:t>Mejorar la comunicación</a:t>
            </a:r>
          </a:p>
          <a:p>
            <a:pPr marL="342900" indent="-342900">
              <a:buFont typeface="Wingdings" charset="2"/>
              <a:buChar char="Ø"/>
            </a:pPr>
            <a:r>
              <a:rPr lang="es-ES" sz="2800" dirty="0"/>
              <a:t>Construcción de relaciones más horizontales con los compañeros en las organizaciones</a:t>
            </a:r>
          </a:p>
          <a:p>
            <a:pPr marL="342900" indent="-342900">
              <a:buFont typeface="Wingdings" charset="2"/>
              <a:buChar char="Ø"/>
            </a:pPr>
            <a:r>
              <a:rPr lang="es-ES" sz="2800" dirty="0"/>
              <a:t>Descolonizar las asimetría con la cooperación / filantropía</a:t>
            </a:r>
          </a:p>
          <a:p>
            <a:pPr marL="342900" indent="-342900">
              <a:buFont typeface="Wingdings" charset="2"/>
              <a:buChar char="Ø"/>
            </a:pPr>
            <a:r>
              <a:rPr lang="es-ES" sz="2800" dirty="0"/>
              <a:t>Poner en valor nuestros saberes y patrimonios</a:t>
            </a:r>
          </a:p>
          <a:p>
            <a:pPr marL="342900" indent="-342900">
              <a:buFont typeface="Wingdings" charset="2"/>
              <a:buChar char="Ø"/>
            </a:pPr>
            <a:r>
              <a:rPr lang="es-ES" sz="2800" dirty="0"/>
              <a:t>Volver a aprender de nuestros  mayores</a:t>
            </a:r>
          </a:p>
          <a:p>
            <a:pPr marL="342900" indent="-342900">
              <a:buFont typeface="Wingdings" charset="2"/>
              <a:buChar char="Ø"/>
            </a:pPr>
            <a:r>
              <a:rPr lang="es-ES" sz="2800" dirty="0"/>
              <a:t>Reafirmar nuestra espiritualidad, nuestra ética</a:t>
            </a:r>
          </a:p>
          <a:p>
            <a:pPr marL="342900" indent="-342900">
              <a:buFont typeface="Wingdings" charset="2"/>
              <a:buChar char="Ø"/>
            </a:pPr>
            <a:r>
              <a:rPr lang="es-ES" sz="2800" dirty="0"/>
              <a:t>Armonizar, articular y ejercer la gobernanza de las mujeres</a:t>
            </a:r>
          </a:p>
          <a:p>
            <a:endParaRPr lang="es-ES_tradn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960"/>
          <a:stretch/>
        </p:blipFill>
        <p:spPr>
          <a:xfrm>
            <a:off x="1" y="20059"/>
            <a:ext cx="12191999" cy="619932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960"/>
          <a:stretch/>
        </p:blipFill>
        <p:spPr>
          <a:xfrm>
            <a:off x="0" y="6238068"/>
            <a:ext cx="12191999" cy="619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9775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2314</TotalTime>
  <Words>341</Words>
  <Application>Microsoft Office PowerPoint</Application>
  <PresentationFormat>Panorámica</PresentationFormat>
  <Paragraphs>39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Tema de Office</vt:lpstr>
      <vt:lpstr>  </vt:lpstr>
      <vt:lpstr>Presentación de PowerPoint</vt:lpstr>
      <vt:lpstr>El impacto del COVID -19            </vt:lpstr>
      <vt:lpstr>¿Qué hicimos? ¿Qué hacemos?</vt:lpstr>
      <vt:lpstr>Compartiendo prácticas y aprendizajes</vt:lpstr>
      <vt:lpstr>Algunos resultados del quehacer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 ff</dc:title>
  <dc:creator>MARICELA KAUFFMANN</dc:creator>
  <cp:lastModifiedBy>MARICELA KAUFFMANN</cp:lastModifiedBy>
  <cp:revision>61</cp:revision>
  <dcterms:created xsi:type="dcterms:W3CDTF">2020-06-28T02:03:29Z</dcterms:created>
  <dcterms:modified xsi:type="dcterms:W3CDTF">2021-05-07T13:15:19Z</dcterms:modified>
</cp:coreProperties>
</file>