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3" r:id="rId4"/>
    <p:sldId id="262" r:id="rId5"/>
    <p:sldId id="257" r:id="rId6"/>
    <p:sldId id="258" r:id="rId7"/>
    <p:sldId id="261" r:id="rId8"/>
    <p:sldId id="259" r:id="rId9"/>
    <p:sldId id="268" r:id="rId10"/>
    <p:sldId id="269" r:id="rId11"/>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03" d="100"/>
          <a:sy n="103" d="100"/>
        </p:scale>
        <p:origin x="138"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G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GT"/>
          </a:p>
        </p:txBody>
      </p:sp>
      <p:sp>
        <p:nvSpPr>
          <p:cNvPr id="4" name="Marcador de fecha 3"/>
          <p:cNvSpPr>
            <a:spLocks noGrp="1"/>
          </p:cNvSpPr>
          <p:nvPr>
            <p:ph type="dt" sz="half" idx="10"/>
          </p:nvPr>
        </p:nvSpPr>
        <p:spPr/>
        <p:txBody>
          <a:bodyPr/>
          <a:lstStyle/>
          <a:p>
            <a:fld id="{6E313F63-40DB-4788-B9C4-006143F4A68C}" type="datetimeFigureOut">
              <a:rPr lang="es-GT" smtClean="0"/>
              <a:t>7/04/2021</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16D1F696-A5DE-4D91-982F-D2CF226FC964}" type="slidenum">
              <a:rPr lang="es-GT" smtClean="0"/>
              <a:t>‹Nº›</a:t>
            </a:fld>
            <a:endParaRPr lang="es-GT"/>
          </a:p>
        </p:txBody>
      </p:sp>
    </p:spTree>
    <p:extLst>
      <p:ext uri="{BB962C8B-B14F-4D97-AF65-F5344CB8AC3E}">
        <p14:creationId xmlns:p14="http://schemas.microsoft.com/office/powerpoint/2010/main" val="1390569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10"/>
          </p:nvPr>
        </p:nvSpPr>
        <p:spPr/>
        <p:txBody>
          <a:bodyPr/>
          <a:lstStyle/>
          <a:p>
            <a:fld id="{6E313F63-40DB-4788-B9C4-006143F4A68C}" type="datetimeFigureOut">
              <a:rPr lang="es-GT" smtClean="0"/>
              <a:t>7/04/2021</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16D1F696-A5DE-4D91-982F-D2CF226FC964}" type="slidenum">
              <a:rPr lang="es-GT" smtClean="0"/>
              <a:t>‹Nº›</a:t>
            </a:fld>
            <a:endParaRPr lang="es-GT"/>
          </a:p>
        </p:txBody>
      </p:sp>
    </p:spTree>
    <p:extLst>
      <p:ext uri="{BB962C8B-B14F-4D97-AF65-F5344CB8AC3E}">
        <p14:creationId xmlns:p14="http://schemas.microsoft.com/office/powerpoint/2010/main" val="41613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GT"/>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10"/>
          </p:nvPr>
        </p:nvSpPr>
        <p:spPr/>
        <p:txBody>
          <a:bodyPr/>
          <a:lstStyle/>
          <a:p>
            <a:fld id="{6E313F63-40DB-4788-B9C4-006143F4A68C}" type="datetimeFigureOut">
              <a:rPr lang="es-GT" smtClean="0"/>
              <a:t>7/04/2021</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16D1F696-A5DE-4D91-982F-D2CF226FC964}" type="slidenum">
              <a:rPr lang="es-GT" smtClean="0"/>
              <a:t>‹Nº›</a:t>
            </a:fld>
            <a:endParaRPr lang="es-GT"/>
          </a:p>
        </p:txBody>
      </p:sp>
    </p:spTree>
    <p:extLst>
      <p:ext uri="{BB962C8B-B14F-4D97-AF65-F5344CB8AC3E}">
        <p14:creationId xmlns:p14="http://schemas.microsoft.com/office/powerpoint/2010/main" val="1658461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10"/>
          </p:nvPr>
        </p:nvSpPr>
        <p:spPr/>
        <p:txBody>
          <a:bodyPr/>
          <a:lstStyle/>
          <a:p>
            <a:fld id="{6E313F63-40DB-4788-B9C4-006143F4A68C}" type="datetimeFigureOut">
              <a:rPr lang="es-GT" smtClean="0"/>
              <a:t>7/04/2021</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16D1F696-A5DE-4D91-982F-D2CF226FC964}" type="slidenum">
              <a:rPr lang="es-GT" smtClean="0"/>
              <a:t>‹Nº›</a:t>
            </a:fld>
            <a:endParaRPr lang="es-GT"/>
          </a:p>
        </p:txBody>
      </p:sp>
    </p:spTree>
    <p:extLst>
      <p:ext uri="{BB962C8B-B14F-4D97-AF65-F5344CB8AC3E}">
        <p14:creationId xmlns:p14="http://schemas.microsoft.com/office/powerpoint/2010/main" val="1803798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GT"/>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6E313F63-40DB-4788-B9C4-006143F4A68C}" type="datetimeFigureOut">
              <a:rPr lang="es-GT" smtClean="0"/>
              <a:t>7/04/2021</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16D1F696-A5DE-4D91-982F-D2CF226FC964}" type="slidenum">
              <a:rPr lang="es-GT" smtClean="0"/>
              <a:t>‹Nº›</a:t>
            </a:fld>
            <a:endParaRPr lang="es-GT"/>
          </a:p>
        </p:txBody>
      </p:sp>
    </p:spTree>
    <p:extLst>
      <p:ext uri="{BB962C8B-B14F-4D97-AF65-F5344CB8AC3E}">
        <p14:creationId xmlns:p14="http://schemas.microsoft.com/office/powerpoint/2010/main" val="2846137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fecha 4"/>
          <p:cNvSpPr>
            <a:spLocks noGrp="1"/>
          </p:cNvSpPr>
          <p:nvPr>
            <p:ph type="dt" sz="half" idx="10"/>
          </p:nvPr>
        </p:nvSpPr>
        <p:spPr/>
        <p:txBody>
          <a:bodyPr/>
          <a:lstStyle/>
          <a:p>
            <a:fld id="{6E313F63-40DB-4788-B9C4-006143F4A68C}" type="datetimeFigureOut">
              <a:rPr lang="es-GT" smtClean="0"/>
              <a:t>7/04/2021</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16D1F696-A5DE-4D91-982F-D2CF226FC964}" type="slidenum">
              <a:rPr lang="es-GT" smtClean="0"/>
              <a:t>‹Nº›</a:t>
            </a:fld>
            <a:endParaRPr lang="es-GT"/>
          </a:p>
        </p:txBody>
      </p:sp>
    </p:spTree>
    <p:extLst>
      <p:ext uri="{BB962C8B-B14F-4D97-AF65-F5344CB8AC3E}">
        <p14:creationId xmlns:p14="http://schemas.microsoft.com/office/powerpoint/2010/main" val="957306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GT"/>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7" name="Marcador de fecha 6"/>
          <p:cNvSpPr>
            <a:spLocks noGrp="1"/>
          </p:cNvSpPr>
          <p:nvPr>
            <p:ph type="dt" sz="half" idx="10"/>
          </p:nvPr>
        </p:nvSpPr>
        <p:spPr/>
        <p:txBody>
          <a:bodyPr/>
          <a:lstStyle/>
          <a:p>
            <a:fld id="{6E313F63-40DB-4788-B9C4-006143F4A68C}" type="datetimeFigureOut">
              <a:rPr lang="es-GT" smtClean="0"/>
              <a:t>7/04/2021</a:t>
            </a:fld>
            <a:endParaRPr lang="es-GT"/>
          </a:p>
        </p:txBody>
      </p:sp>
      <p:sp>
        <p:nvSpPr>
          <p:cNvPr id="8" name="Marcador de pie de página 7"/>
          <p:cNvSpPr>
            <a:spLocks noGrp="1"/>
          </p:cNvSpPr>
          <p:nvPr>
            <p:ph type="ftr" sz="quarter" idx="11"/>
          </p:nvPr>
        </p:nvSpPr>
        <p:spPr/>
        <p:txBody>
          <a:bodyPr/>
          <a:lstStyle/>
          <a:p>
            <a:endParaRPr lang="es-GT"/>
          </a:p>
        </p:txBody>
      </p:sp>
      <p:sp>
        <p:nvSpPr>
          <p:cNvPr id="9" name="Marcador de número de diapositiva 8"/>
          <p:cNvSpPr>
            <a:spLocks noGrp="1"/>
          </p:cNvSpPr>
          <p:nvPr>
            <p:ph type="sldNum" sz="quarter" idx="12"/>
          </p:nvPr>
        </p:nvSpPr>
        <p:spPr/>
        <p:txBody>
          <a:bodyPr/>
          <a:lstStyle/>
          <a:p>
            <a:fld id="{16D1F696-A5DE-4D91-982F-D2CF226FC964}" type="slidenum">
              <a:rPr lang="es-GT" smtClean="0"/>
              <a:t>‹Nº›</a:t>
            </a:fld>
            <a:endParaRPr lang="es-GT"/>
          </a:p>
        </p:txBody>
      </p:sp>
    </p:spTree>
    <p:extLst>
      <p:ext uri="{BB962C8B-B14F-4D97-AF65-F5344CB8AC3E}">
        <p14:creationId xmlns:p14="http://schemas.microsoft.com/office/powerpoint/2010/main" val="1781910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fecha 2"/>
          <p:cNvSpPr>
            <a:spLocks noGrp="1"/>
          </p:cNvSpPr>
          <p:nvPr>
            <p:ph type="dt" sz="half" idx="10"/>
          </p:nvPr>
        </p:nvSpPr>
        <p:spPr/>
        <p:txBody>
          <a:bodyPr/>
          <a:lstStyle/>
          <a:p>
            <a:fld id="{6E313F63-40DB-4788-B9C4-006143F4A68C}" type="datetimeFigureOut">
              <a:rPr lang="es-GT" smtClean="0"/>
              <a:t>7/04/2021</a:t>
            </a:fld>
            <a:endParaRPr lang="es-GT"/>
          </a:p>
        </p:txBody>
      </p:sp>
      <p:sp>
        <p:nvSpPr>
          <p:cNvPr id="4" name="Marcador de pie de página 3"/>
          <p:cNvSpPr>
            <a:spLocks noGrp="1"/>
          </p:cNvSpPr>
          <p:nvPr>
            <p:ph type="ftr" sz="quarter" idx="11"/>
          </p:nvPr>
        </p:nvSpPr>
        <p:spPr/>
        <p:txBody>
          <a:bodyPr/>
          <a:lstStyle/>
          <a:p>
            <a:endParaRPr lang="es-GT"/>
          </a:p>
        </p:txBody>
      </p:sp>
      <p:sp>
        <p:nvSpPr>
          <p:cNvPr id="5" name="Marcador de número de diapositiva 4"/>
          <p:cNvSpPr>
            <a:spLocks noGrp="1"/>
          </p:cNvSpPr>
          <p:nvPr>
            <p:ph type="sldNum" sz="quarter" idx="12"/>
          </p:nvPr>
        </p:nvSpPr>
        <p:spPr/>
        <p:txBody>
          <a:bodyPr/>
          <a:lstStyle/>
          <a:p>
            <a:fld id="{16D1F696-A5DE-4D91-982F-D2CF226FC964}" type="slidenum">
              <a:rPr lang="es-GT" smtClean="0"/>
              <a:t>‹Nº›</a:t>
            </a:fld>
            <a:endParaRPr lang="es-GT"/>
          </a:p>
        </p:txBody>
      </p:sp>
    </p:spTree>
    <p:extLst>
      <p:ext uri="{BB962C8B-B14F-4D97-AF65-F5344CB8AC3E}">
        <p14:creationId xmlns:p14="http://schemas.microsoft.com/office/powerpoint/2010/main" val="383851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E313F63-40DB-4788-B9C4-006143F4A68C}" type="datetimeFigureOut">
              <a:rPr lang="es-GT" smtClean="0"/>
              <a:t>7/04/2021</a:t>
            </a:fld>
            <a:endParaRPr lang="es-GT"/>
          </a:p>
        </p:txBody>
      </p:sp>
      <p:sp>
        <p:nvSpPr>
          <p:cNvPr id="3" name="Marcador de pie de página 2"/>
          <p:cNvSpPr>
            <a:spLocks noGrp="1"/>
          </p:cNvSpPr>
          <p:nvPr>
            <p:ph type="ftr" sz="quarter" idx="11"/>
          </p:nvPr>
        </p:nvSpPr>
        <p:spPr/>
        <p:txBody>
          <a:bodyPr/>
          <a:lstStyle/>
          <a:p>
            <a:endParaRPr lang="es-GT"/>
          </a:p>
        </p:txBody>
      </p:sp>
      <p:sp>
        <p:nvSpPr>
          <p:cNvPr id="4" name="Marcador de número de diapositiva 3"/>
          <p:cNvSpPr>
            <a:spLocks noGrp="1"/>
          </p:cNvSpPr>
          <p:nvPr>
            <p:ph type="sldNum" sz="quarter" idx="12"/>
          </p:nvPr>
        </p:nvSpPr>
        <p:spPr/>
        <p:txBody>
          <a:bodyPr/>
          <a:lstStyle/>
          <a:p>
            <a:fld id="{16D1F696-A5DE-4D91-982F-D2CF226FC964}" type="slidenum">
              <a:rPr lang="es-GT" smtClean="0"/>
              <a:t>‹Nº›</a:t>
            </a:fld>
            <a:endParaRPr lang="es-GT"/>
          </a:p>
        </p:txBody>
      </p:sp>
    </p:spTree>
    <p:extLst>
      <p:ext uri="{BB962C8B-B14F-4D97-AF65-F5344CB8AC3E}">
        <p14:creationId xmlns:p14="http://schemas.microsoft.com/office/powerpoint/2010/main" val="664496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6E313F63-40DB-4788-B9C4-006143F4A68C}" type="datetimeFigureOut">
              <a:rPr lang="es-GT" smtClean="0"/>
              <a:t>7/04/2021</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16D1F696-A5DE-4D91-982F-D2CF226FC964}" type="slidenum">
              <a:rPr lang="es-GT" smtClean="0"/>
              <a:t>‹Nº›</a:t>
            </a:fld>
            <a:endParaRPr lang="es-GT"/>
          </a:p>
        </p:txBody>
      </p:sp>
    </p:spTree>
    <p:extLst>
      <p:ext uri="{BB962C8B-B14F-4D97-AF65-F5344CB8AC3E}">
        <p14:creationId xmlns:p14="http://schemas.microsoft.com/office/powerpoint/2010/main" val="3050782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6E313F63-40DB-4788-B9C4-006143F4A68C}" type="datetimeFigureOut">
              <a:rPr lang="es-GT" smtClean="0"/>
              <a:t>7/04/2021</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16D1F696-A5DE-4D91-982F-D2CF226FC964}" type="slidenum">
              <a:rPr lang="es-GT" smtClean="0"/>
              <a:t>‹Nº›</a:t>
            </a:fld>
            <a:endParaRPr lang="es-GT"/>
          </a:p>
        </p:txBody>
      </p:sp>
    </p:spTree>
    <p:extLst>
      <p:ext uri="{BB962C8B-B14F-4D97-AF65-F5344CB8AC3E}">
        <p14:creationId xmlns:p14="http://schemas.microsoft.com/office/powerpoint/2010/main" val="2521205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GT"/>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313F63-40DB-4788-B9C4-006143F4A68C}" type="datetimeFigureOut">
              <a:rPr lang="es-GT" smtClean="0"/>
              <a:t>7/04/2021</a:t>
            </a:fld>
            <a:endParaRPr lang="es-GT"/>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D1F696-A5DE-4D91-982F-D2CF226FC964}" type="slidenum">
              <a:rPr lang="es-GT" smtClean="0"/>
              <a:t>‹Nº›</a:t>
            </a:fld>
            <a:endParaRPr lang="es-GT"/>
          </a:p>
        </p:txBody>
      </p:sp>
    </p:spTree>
    <p:extLst>
      <p:ext uri="{BB962C8B-B14F-4D97-AF65-F5344CB8AC3E}">
        <p14:creationId xmlns:p14="http://schemas.microsoft.com/office/powerpoint/2010/main" val="3351721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p:txBody>
          <a:bodyPr/>
          <a:lstStyle/>
          <a:p>
            <a:r>
              <a:rPr lang="es-GT" sz="4400" dirty="0"/>
              <a:t>Intercambio Mesoamericano </a:t>
            </a:r>
            <a:br>
              <a:rPr lang="es-GT" sz="4400" dirty="0"/>
            </a:br>
            <a:r>
              <a:rPr lang="es-GT" sz="4400" dirty="0"/>
              <a:t>CCARC-BUILD</a:t>
            </a:r>
          </a:p>
          <a:p>
            <a:endParaRPr lang="es-GT" dirty="0"/>
          </a:p>
        </p:txBody>
      </p:sp>
      <p:pic>
        <p:nvPicPr>
          <p:cNvPr id="4" name="Imagen 3"/>
          <p:cNvPicPr>
            <a:picLocks noChangeAspect="1"/>
          </p:cNvPicPr>
          <p:nvPr/>
        </p:nvPicPr>
        <p:blipFill>
          <a:blip r:embed="rId2"/>
          <a:stretch>
            <a:fillRect/>
          </a:stretch>
        </p:blipFill>
        <p:spPr>
          <a:xfrm>
            <a:off x="2384092" y="1313757"/>
            <a:ext cx="7423815" cy="2288281"/>
          </a:xfrm>
          <a:prstGeom prst="rect">
            <a:avLst/>
          </a:prstGeom>
        </p:spPr>
      </p:pic>
    </p:spTree>
    <p:extLst>
      <p:ext uri="{BB962C8B-B14F-4D97-AF65-F5344CB8AC3E}">
        <p14:creationId xmlns:p14="http://schemas.microsoft.com/office/powerpoint/2010/main" val="2486407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2551A9-EB0A-4319-B23D-37EEC927AF8C}"/>
              </a:ext>
            </a:extLst>
          </p:cNvPr>
          <p:cNvSpPr>
            <a:spLocks noGrp="1"/>
          </p:cNvSpPr>
          <p:nvPr>
            <p:ph type="title"/>
          </p:nvPr>
        </p:nvSpPr>
        <p:spPr/>
        <p:txBody>
          <a:bodyPr/>
          <a:lstStyle/>
          <a:p>
            <a:r>
              <a:rPr lang="es-GT" dirty="0"/>
              <a:t>A futuro… la lucha sigue</a:t>
            </a:r>
            <a:endParaRPr lang="es-ES" dirty="0"/>
          </a:p>
        </p:txBody>
      </p:sp>
      <p:sp>
        <p:nvSpPr>
          <p:cNvPr id="3" name="Marcador de contenido 2">
            <a:extLst>
              <a:ext uri="{FF2B5EF4-FFF2-40B4-BE49-F238E27FC236}">
                <a16:creationId xmlns:a16="http://schemas.microsoft.com/office/drawing/2014/main" id="{060FFD95-9903-4759-98F0-0FAA898E4215}"/>
              </a:ext>
            </a:extLst>
          </p:cNvPr>
          <p:cNvSpPr>
            <a:spLocks noGrp="1"/>
          </p:cNvSpPr>
          <p:nvPr>
            <p:ph idx="1"/>
          </p:nvPr>
        </p:nvSpPr>
        <p:spPr>
          <a:xfrm>
            <a:off x="558281" y="1834956"/>
            <a:ext cx="6281057" cy="4351338"/>
          </a:xfrm>
        </p:spPr>
        <p:txBody>
          <a:bodyPr>
            <a:normAutofit fontScale="85000" lnSpcReduction="10000"/>
          </a:bodyPr>
          <a:lstStyle/>
          <a:p>
            <a:r>
              <a:rPr lang="es-GT" dirty="0"/>
              <a:t>Se requiere mayores capacidades y liderazgos de conducción del litigio estratégico para la restitución de tierras comunales indígenas.</a:t>
            </a:r>
          </a:p>
          <a:p>
            <a:endParaRPr lang="es-GT" dirty="0"/>
          </a:p>
          <a:p>
            <a:r>
              <a:rPr lang="es-GT" dirty="0"/>
              <a:t>Es necesario fortalecer la gobernanza de las tierras comunales en los casos que cuentan con sentencia favorable de restitución.</a:t>
            </a:r>
          </a:p>
          <a:p>
            <a:endParaRPr lang="es-GT" dirty="0"/>
          </a:p>
          <a:p>
            <a:r>
              <a:rPr lang="es-GT" dirty="0"/>
              <a:t>Es importante apoyar procesos de buen vivir mediante la recuperación de los procesos productivos propios de los pueblos indígenas con identidad y pertinencia cultural.</a:t>
            </a:r>
          </a:p>
          <a:p>
            <a:pPr marL="0" indent="0">
              <a:buNone/>
            </a:pPr>
            <a:endParaRPr lang="es-GT" dirty="0"/>
          </a:p>
          <a:p>
            <a:endParaRPr lang="es-ES" dirty="0"/>
          </a:p>
        </p:txBody>
      </p:sp>
      <p:pic>
        <p:nvPicPr>
          <p:cNvPr id="4" name="Marcador de contenido 5">
            <a:extLst>
              <a:ext uri="{FF2B5EF4-FFF2-40B4-BE49-F238E27FC236}">
                <a16:creationId xmlns:a16="http://schemas.microsoft.com/office/drawing/2014/main" id="{03B03F44-CBAB-484D-A2ED-EF0D31670421}"/>
              </a:ext>
            </a:extLst>
          </p:cNvPr>
          <p:cNvPicPr>
            <a:picLocks noChangeAspect="1"/>
          </p:cNvPicPr>
          <p:nvPr/>
        </p:nvPicPr>
        <p:blipFill>
          <a:blip r:embed="rId2"/>
          <a:stretch>
            <a:fillRect/>
          </a:stretch>
        </p:blipFill>
        <p:spPr>
          <a:xfrm>
            <a:off x="7020327" y="3327854"/>
            <a:ext cx="5171673" cy="2513110"/>
          </a:xfrm>
          <a:prstGeom prst="rect">
            <a:avLst/>
          </a:prstGeom>
        </p:spPr>
      </p:pic>
    </p:spTree>
    <p:extLst>
      <p:ext uri="{BB962C8B-B14F-4D97-AF65-F5344CB8AC3E}">
        <p14:creationId xmlns:p14="http://schemas.microsoft.com/office/powerpoint/2010/main" val="3044898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072640" y="2097150"/>
            <a:ext cx="8046720" cy="3970318"/>
          </a:xfrm>
          <a:prstGeom prst="rect">
            <a:avLst/>
          </a:prstGeom>
        </p:spPr>
        <p:txBody>
          <a:bodyPr wrap="square">
            <a:spAutoFit/>
          </a:bodyPr>
          <a:lstStyle/>
          <a:p>
            <a:pPr algn="ctr"/>
            <a:r>
              <a:rPr lang="es-GT" sz="2800" dirty="0"/>
              <a:t>Hermano,</a:t>
            </a:r>
          </a:p>
          <a:p>
            <a:pPr algn="ctr"/>
            <a:r>
              <a:rPr lang="es-GT" sz="2800" dirty="0"/>
              <a:t>tomémonos este vaso de agua clara,</a:t>
            </a:r>
          </a:p>
          <a:p>
            <a:pPr algn="ctr"/>
            <a:r>
              <a:rPr lang="es-GT" sz="2800" dirty="0"/>
              <a:t>cantemos aquel cantito del zanate,</a:t>
            </a:r>
          </a:p>
          <a:p>
            <a:pPr algn="ctr"/>
            <a:r>
              <a:rPr lang="es-GT" sz="2800" dirty="0"/>
              <a:t>démonos un abrazo, </a:t>
            </a:r>
            <a:r>
              <a:rPr lang="es-GT" sz="2800" dirty="0" err="1"/>
              <a:t>olvidá</a:t>
            </a:r>
            <a:r>
              <a:rPr lang="es-GT" sz="2800" dirty="0"/>
              <a:t> tu tristeza</a:t>
            </a:r>
          </a:p>
          <a:p>
            <a:pPr algn="ctr"/>
            <a:r>
              <a:rPr lang="es-GT" sz="2800" dirty="0"/>
              <a:t>apenas te puedo mirar entre mis</a:t>
            </a:r>
          </a:p>
          <a:p>
            <a:pPr algn="ctr"/>
            <a:r>
              <a:rPr lang="es-GT" sz="2800" dirty="0"/>
              <a:t>lágrimas</a:t>
            </a:r>
          </a:p>
          <a:p>
            <a:pPr algn="ctr"/>
            <a:r>
              <a:rPr lang="es-GT" sz="2800" dirty="0" err="1"/>
              <a:t>buscá</a:t>
            </a:r>
            <a:r>
              <a:rPr lang="es-GT" sz="2800" dirty="0"/>
              <a:t> hoy tu contento</a:t>
            </a:r>
          </a:p>
          <a:p>
            <a:pPr algn="ctr"/>
            <a:r>
              <a:rPr lang="es-GT" sz="2800" dirty="0"/>
              <a:t>porque mañana...</a:t>
            </a:r>
          </a:p>
          <a:p>
            <a:pPr algn="ctr"/>
            <a:r>
              <a:rPr lang="es-GT" sz="2800" dirty="0"/>
              <a:t>¡quién sabe..!</a:t>
            </a:r>
          </a:p>
        </p:txBody>
      </p:sp>
      <p:sp>
        <p:nvSpPr>
          <p:cNvPr id="3" name="CuadroTexto 2">
            <a:extLst>
              <a:ext uri="{FF2B5EF4-FFF2-40B4-BE49-F238E27FC236}">
                <a16:creationId xmlns:a16="http://schemas.microsoft.com/office/drawing/2014/main" id="{69B762E9-900E-4606-A6FD-90E0CEE58CEE}"/>
              </a:ext>
            </a:extLst>
          </p:cNvPr>
          <p:cNvSpPr txBox="1"/>
          <p:nvPr/>
        </p:nvSpPr>
        <p:spPr>
          <a:xfrm>
            <a:off x="1063690" y="671804"/>
            <a:ext cx="9395926" cy="461665"/>
          </a:xfrm>
          <a:prstGeom prst="rect">
            <a:avLst/>
          </a:prstGeom>
          <a:noFill/>
        </p:spPr>
        <p:txBody>
          <a:bodyPr wrap="square" rtlCol="0">
            <a:spAutoFit/>
          </a:bodyPr>
          <a:lstStyle/>
          <a:p>
            <a:r>
              <a:rPr lang="es-GT" sz="2400" dirty="0"/>
              <a:t>Homenaje a las autoridades ancestrales que han partido por la pandemia</a:t>
            </a:r>
            <a:endParaRPr lang="es-ES" sz="2400" dirty="0"/>
          </a:p>
        </p:txBody>
      </p:sp>
    </p:spTree>
    <p:extLst>
      <p:ext uri="{BB962C8B-B14F-4D97-AF65-F5344CB8AC3E}">
        <p14:creationId xmlns:p14="http://schemas.microsoft.com/office/powerpoint/2010/main" val="1792344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idx="1"/>
          </p:nvPr>
        </p:nvSpPr>
        <p:spPr>
          <a:xfrm>
            <a:off x="3741026" y="919724"/>
            <a:ext cx="3478310" cy="471002"/>
          </a:xfrm>
        </p:spPr>
        <p:txBody>
          <a:bodyPr/>
          <a:lstStyle/>
          <a:p>
            <a:pPr algn="ctr"/>
            <a:r>
              <a:rPr lang="es-GT" dirty="0"/>
              <a:t>José Luis Ramírez </a:t>
            </a:r>
          </a:p>
        </p:txBody>
      </p:sp>
      <p:pic>
        <p:nvPicPr>
          <p:cNvPr id="9" name="Marcador de contenido 8"/>
          <p:cNvPicPr>
            <a:picLocks noGrp="1" noChangeAspect="1"/>
          </p:cNvPicPr>
          <p:nvPr>
            <p:ph sz="half" idx="2"/>
          </p:nvPr>
        </p:nvPicPr>
        <p:blipFill rotWithShape="1">
          <a:blip r:embed="rId2"/>
          <a:srcRect l="68424" t="55033" r="5518" b="5969"/>
          <a:stretch/>
        </p:blipFill>
        <p:spPr>
          <a:xfrm>
            <a:off x="4308974" y="1701853"/>
            <a:ext cx="3095897" cy="3474985"/>
          </a:xfrm>
          <a:prstGeom prst="rect">
            <a:avLst/>
          </a:prstGeom>
        </p:spPr>
      </p:pic>
      <p:sp>
        <p:nvSpPr>
          <p:cNvPr id="7" name="Marcador de texto 6"/>
          <p:cNvSpPr>
            <a:spLocks noGrp="1"/>
          </p:cNvSpPr>
          <p:nvPr>
            <p:ph type="body" sz="quarter" idx="3"/>
          </p:nvPr>
        </p:nvSpPr>
        <p:spPr>
          <a:xfrm>
            <a:off x="7557795" y="744395"/>
            <a:ext cx="3601649" cy="646331"/>
          </a:xfrm>
        </p:spPr>
        <p:txBody>
          <a:bodyPr/>
          <a:lstStyle/>
          <a:p>
            <a:pPr algn="ctr"/>
            <a:r>
              <a:rPr lang="es-GT" dirty="0" err="1"/>
              <a:t>Osberto</a:t>
            </a:r>
            <a:r>
              <a:rPr lang="es-GT" dirty="0"/>
              <a:t> </a:t>
            </a:r>
            <a:r>
              <a:rPr lang="es-GT" dirty="0" err="1"/>
              <a:t>Chimilio</a:t>
            </a:r>
            <a:r>
              <a:rPr lang="es-GT" dirty="0"/>
              <a:t> Castro </a:t>
            </a:r>
          </a:p>
        </p:txBody>
      </p:sp>
      <p:pic>
        <p:nvPicPr>
          <p:cNvPr id="10" name="Marcador de contenido 9"/>
          <p:cNvPicPr>
            <a:picLocks noGrp="1" noChangeAspect="1"/>
          </p:cNvPicPr>
          <p:nvPr>
            <p:ph sz="quarter" idx="4"/>
          </p:nvPr>
        </p:nvPicPr>
        <p:blipFill rotWithShape="1">
          <a:blip r:embed="rId3"/>
          <a:srcRect l="28850" t="37572" r="30218"/>
          <a:stretch/>
        </p:blipFill>
        <p:spPr>
          <a:xfrm>
            <a:off x="8166154" y="1619009"/>
            <a:ext cx="3095896" cy="3557828"/>
          </a:xfrm>
          <a:prstGeom prst="rect">
            <a:avLst/>
          </a:prstGeom>
        </p:spPr>
      </p:pic>
      <p:sp>
        <p:nvSpPr>
          <p:cNvPr id="2" name="CuadroTexto 1">
            <a:extLst>
              <a:ext uri="{FF2B5EF4-FFF2-40B4-BE49-F238E27FC236}">
                <a16:creationId xmlns:a16="http://schemas.microsoft.com/office/drawing/2014/main" id="{02DD551D-3E2A-48EA-B5B1-ECEFA72FEE79}"/>
              </a:ext>
            </a:extLst>
          </p:cNvPr>
          <p:cNvSpPr txBox="1"/>
          <p:nvPr/>
        </p:nvSpPr>
        <p:spPr>
          <a:xfrm>
            <a:off x="4308974" y="5615110"/>
            <a:ext cx="3025862" cy="646331"/>
          </a:xfrm>
          <a:prstGeom prst="rect">
            <a:avLst/>
          </a:prstGeom>
          <a:noFill/>
        </p:spPr>
        <p:txBody>
          <a:bodyPr wrap="square" rtlCol="0">
            <a:spAutoFit/>
          </a:bodyPr>
          <a:lstStyle/>
          <a:p>
            <a:r>
              <a:rPr lang="es-GT" dirty="0"/>
              <a:t>Alcalde Indígena de </a:t>
            </a:r>
            <a:r>
              <a:rPr lang="es-GT" dirty="0" err="1"/>
              <a:t>Olintepeque</a:t>
            </a:r>
            <a:r>
              <a:rPr lang="es-GT" dirty="0"/>
              <a:t>, Quetzaltenango</a:t>
            </a:r>
            <a:endParaRPr lang="es-ES" dirty="0"/>
          </a:p>
        </p:txBody>
      </p:sp>
      <p:sp>
        <p:nvSpPr>
          <p:cNvPr id="8" name="CuadroTexto 7">
            <a:extLst>
              <a:ext uri="{FF2B5EF4-FFF2-40B4-BE49-F238E27FC236}">
                <a16:creationId xmlns:a16="http://schemas.microsoft.com/office/drawing/2014/main" id="{D30E5440-4BCD-4B48-A4E0-61B8A50A4E07}"/>
              </a:ext>
            </a:extLst>
          </p:cNvPr>
          <p:cNvSpPr txBox="1"/>
          <p:nvPr/>
        </p:nvSpPr>
        <p:spPr>
          <a:xfrm>
            <a:off x="8201171" y="5497320"/>
            <a:ext cx="3025862" cy="646331"/>
          </a:xfrm>
          <a:prstGeom prst="rect">
            <a:avLst/>
          </a:prstGeom>
          <a:noFill/>
        </p:spPr>
        <p:txBody>
          <a:bodyPr wrap="square" rtlCol="0">
            <a:spAutoFit/>
          </a:bodyPr>
          <a:lstStyle/>
          <a:p>
            <a:r>
              <a:rPr lang="es-GT" dirty="0"/>
              <a:t>Autoridad ancestral Garífuna, Livingston, Izabal</a:t>
            </a:r>
            <a:endParaRPr lang="es-ES" dirty="0"/>
          </a:p>
        </p:txBody>
      </p:sp>
      <p:pic>
        <p:nvPicPr>
          <p:cNvPr id="4" name="Imagen 3">
            <a:extLst>
              <a:ext uri="{FF2B5EF4-FFF2-40B4-BE49-F238E27FC236}">
                <a16:creationId xmlns:a16="http://schemas.microsoft.com/office/drawing/2014/main" id="{CC3542C5-048F-4F56-B0FF-3C67A4DD8A51}"/>
              </a:ext>
            </a:extLst>
          </p:cNvPr>
          <p:cNvPicPr>
            <a:picLocks noChangeAspect="1"/>
          </p:cNvPicPr>
          <p:nvPr/>
        </p:nvPicPr>
        <p:blipFill rotWithShape="1">
          <a:blip r:embed="rId4">
            <a:extLst>
              <a:ext uri="{28A0092B-C50C-407E-A947-70E740481C1C}">
                <a14:useLocalDpi xmlns:a14="http://schemas.microsoft.com/office/drawing/2010/main" val="0"/>
              </a:ext>
            </a:extLst>
          </a:blip>
          <a:srcRect l="29383" t="13766" r="30617" b="31160"/>
          <a:stretch/>
        </p:blipFill>
        <p:spPr>
          <a:xfrm>
            <a:off x="430310" y="1701853"/>
            <a:ext cx="3455891" cy="3560612"/>
          </a:xfrm>
          <a:prstGeom prst="rect">
            <a:avLst/>
          </a:prstGeom>
        </p:spPr>
      </p:pic>
      <p:sp>
        <p:nvSpPr>
          <p:cNvPr id="11" name="Marcador de texto 4">
            <a:extLst>
              <a:ext uri="{FF2B5EF4-FFF2-40B4-BE49-F238E27FC236}">
                <a16:creationId xmlns:a16="http://schemas.microsoft.com/office/drawing/2014/main" id="{02979014-F86C-494F-9C96-721BA31C1B45}"/>
              </a:ext>
            </a:extLst>
          </p:cNvPr>
          <p:cNvSpPr txBox="1">
            <a:spLocks/>
          </p:cNvSpPr>
          <p:nvPr/>
        </p:nvSpPr>
        <p:spPr>
          <a:xfrm>
            <a:off x="581059" y="919724"/>
            <a:ext cx="3478310" cy="47100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s-GT" dirty="0"/>
              <a:t>Reginaldo </a:t>
            </a:r>
            <a:r>
              <a:rPr lang="es-GT" dirty="0" err="1"/>
              <a:t>Chayax</a:t>
            </a:r>
            <a:endParaRPr lang="es-GT" dirty="0"/>
          </a:p>
        </p:txBody>
      </p:sp>
      <p:sp>
        <p:nvSpPr>
          <p:cNvPr id="12" name="CuadroTexto 11">
            <a:extLst>
              <a:ext uri="{FF2B5EF4-FFF2-40B4-BE49-F238E27FC236}">
                <a16:creationId xmlns:a16="http://schemas.microsoft.com/office/drawing/2014/main" id="{AFCE80AD-3B46-4456-949A-5A567020ED3D}"/>
              </a:ext>
            </a:extLst>
          </p:cNvPr>
          <p:cNvSpPr txBox="1"/>
          <p:nvPr/>
        </p:nvSpPr>
        <p:spPr>
          <a:xfrm>
            <a:off x="581059" y="5615109"/>
            <a:ext cx="3025862" cy="646331"/>
          </a:xfrm>
          <a:prstGeom prst="rect">
            <a:avLst/>
          </a:prstGeom>
          <a:noFill/>
        </p:spPr>
        <p:txBody>
          <a:bodyPr wrap="square" rtlCol="0">
            <a:spAutoFit/>
          </a:bodyPr>
          <a:lstStyle/>
          <a:p>
            <a:r>
              <a:rPr lang="es-GT" dirty="0"/>
              <a:t>Autoridad Ancestral Maya Itzá</a:t>
            </a:r>
          </a:p>
          <a:p>
            <a:r>
              <a:rPr lang="es-GT" dirty="0"/>
              <a:t>San José, Petén</a:t>
            </a:r>
            <a:endParaRPr lang="es-ES" dirty="0"/>
          </a:p>
        </p:txBody>
      </p:sp>
    </p:spTree>
    <p:extLst>
      <p:ext uri="{BB962C8B-B14F-4D97-AF65-F5344CB8AC3E}">
        <p14:creationId xmlns:p14="http://schemas.microsoft.com/office/powerpoint/2010/main" val="1603271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a:t>Mesa de Tierras Comunales </a:t>
            </a:r>
          </a:p>
        </p:txBody>
      </p:sp>
      <p:sp>
        <p:nvSpPr>
          <p:cNvPr id="3" name="Marcador de contenido 2"/>
          <p:cNvSpPr>
            <a:spLocks noGrp="1"/>
          </p:cNvSpPr>
          <p:nvPr>
            <p:ph idx="1"/>
          </p:nvPr>
        </p:nvSpPr>
        <p:spPr>
          <a:xfrm>
            <a:off x="838200" y="1558212"/>
            <a:ext cx="10515600" cy="4618751"/>
          </a:xfrm>
        </p:spPr>
        <p:txBody>
          <a:bodyPr>
            <a:normAutofit fontScale="55000" lnSpcReduction="20000"/>
          </a:bodyPr>
          <a:lstStyle/>
          <a:p>
            <a:r>
              <a:rPr lang="es-GT" sz="3800" dirty="0"/>
              <a:t>Durante 10 años, la Mesa de Tierras Comunales es un espacio de articulación de comunidades indígenas que buscan la restitución de los derechos históricos de propiedad sobre sus tierras ancestrales. </a:t>
            </a:r>
          </a:p>
          <a:p>
            <a:r>
              <a:rPr lang="es-GT" sz="3800" dirty="0"/>
              <a:t>Por la vía del litigio estratégico, se han logrado avances históricos y sin precedentes para los pueblos indígenas de Guatemala. </a:t>
            </a:r>
          </a:p>
          <a:p>
            <a:endParaRPr lang="es-GT" dirty="0"/>
          </a:p>
          <a:p>
            <a:pPr marL="0" indent="0">
              <a:buNone/>
            </a:pPr>
            <a:r>
              <a:rPr lang="es-GT" sz="3300" dirty="0"/>
              <a:t>Casos de tierras comunales en proceso de restitución</a:t>
            </a:r>
          </a:p>
          <a:p>
            <a:endParaRPr lang="es-GT" dirty="0"/>
          </a:p>
          <a:p>
            <a:r>
              <a:rPr lang="es-GT" sz="2900" b="1" dirty="0"/>
              <a:t>Situación del Caso	Casos	Hectáreas</a:t>
            </a:r>
          </a:p>
          <a:p>
            <a:r>
              <a:rPr lang="es-GT" sz="2900" b="1" dirty="0"/>
              <a:t>Sentencia Favorable	11	  82,260</a:t>
            </a:r>
          </a:p>
          <a:p>
            <a:r>
              <a:rPr lang="es-GT" sz="2900" b="1" dirty="0"/>
              <a:t>Amparo Presentado	14	208,125</a:t>
            </a:r>
          </a:p>
          <a:p>
            <a:r>
              <a:rPr lang="es-GT" sz="2900" b="1" dirty="0"/>
              <a:t>En Preparación 		29	312,390</a:t>
            </a:r>
          </a:p>
          <a:p>
            <a:r>
              <a:rPr lang="es-GT" sz="2900" b="1" dirty="0"/>
              <a:t>En Investigación		  7	  49,995</a:t>
            </a:r>
          </a:p>
          <a:p>
            <a:r>
              <a:rPr lang="es-GT" sz="2900" b="1" dirty="0"/>
              <a:t>Total	 		60	621,270</a:t>
            </a:r>
          </a:p>
          <a:p>
            <a:pPr marL="0" indent="0">
              <a:buNone/>
            </a:pPr>
            <a:endParaRPr lang="es-GT" sz="2600" dirty="0"/>
          </a:p>
          <a:p>
            <a:pPr marL="0" indent="0">
              <a:buNone/>
            </a:pPr>
            <a:r>
              <a:rPr lang="es-GT" sz="2600" dirty="0"/>
              <a:t>Fuente: Mesa de Tierras Comunales. 2020</a:t>
            </a:r>
          </a:p>
        </p:txBody>
      </p:sp>
    </p:spTree>
    <p:extLst>
      <p:ext uri="{BB962C8B-B14F-4D97-AF65-F5344CB8AC3E}">
        <p14:creationId xmlns:p14="http://schemas.microsoft.com/office/powerpoint/2010/main" val="1057634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a:t>La Pandemia </a:t>
            </a:r>
          </a:p>
        </p:txBody>
      </p:sp>
      <p:sp>
        <p:nvSpPr>
          <p:cNvPr id="3" name="Marcador de contenido 2"/>
          <p:cNvSpPr>
            <a:spLocks noGrp="1"/>
          </p:cNvSpPr>
          <p:nvPr>
            <p:ph idx="1"/>
          </p:nvPr>
        </p:nvSpPr>
        <p:spPr/>
        <p:txBody>
          <a:bodyPr>
            <a:normAutofit lnSpcReduction="10000"/>
          </a:bodyPr>
          <a:lstStyle/>
          <a:p>
            <a:r>
              <a:rPr lang="es-GT" dirty="0"/>
              <a:t>Impidió en inicio, los intercambios entre las comunidades, las reuniones presenciales de reflexión y análisis de los procesos de la recuperación de tierras. </a:t>
            </a:r>
          </a:p>
          <a:p>
            <a:r>
              <a:rPr lang="es-GT" dirty="0"/>
              <a:t>Impidió algunas acciones de investigación y preparación de los casos, ya que el Archivo General de Centroamérica y el Registro General de la Propiedad, estuvieron cerrados. </a:t>
            </a:r>
          </a:p>
          <a:p>
            <a:r>
              <a:rPr lang="es-GT" dirty="0"/>
              <a:t>Retrasó la actividad regular de la MTC y su relacionamiento con las comunidades, principalmente por las restricciones de movilidad y reuniones de trabajo. </a:t>
            </a:r>
          </a:p>
          <a:p>
            <a:r>
              <a:rPr lang="es-GT" dirty="0"/>
              <a:t>Afectó la vida de los abuelos y abuelas y de la población más vulnerable por condiciones de pobreza. </a:t>
            </a:r>
          </a:p>
        </p:txBody>
      </p:sp>
    </p:spTree>
    <p:extLst>
      <p:ext uri="{BB962C8B-B14F-4D97-AF65-F5344CB8AC3E}">
        <p14:creationId xmlns:p14="http://schemas.microsoft.com/office/powerpoint/2010/main" val="3929024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a:t>El abordaje estatal </a:t>
            </a:r>
          </a:p>
        </p:txBody>
      </p:sp>
      <p:sp>
        <p:nvSpPr>
          <p:cNvPr id="3" name="Marcador de contenido 2"/>
          <p:cNvSpPr>
            <a:spLocks noGrp="1"/>
          </p:cNvSpPr>
          <p:nvPr>
            <p:ph idx="1"/>
          </p:nvPr>
        </p:nvSpPr>
        <p:spPr/>
        <p:txBody>
          <a:bodyPr>
            <a:normAutofit fontScale="92500" lnSpcReduction="10000"/>
          </a:bodyPr>
          <a:lstStyle/>
          <a:p>
            <a:r>
              <a:rPr lang="es-GT" dirty="0"/>
              <a:t>El inicio de la pandemia coincidió con el arribo de un nuevo gobierno que se dedicó a desmantelar la institucional agraria y de los acuerdos de paz. </a:t>
            </a:r>
          </a:p>
          <a:p>
            <a:r>
              <a:rPr lang="es-GT" dirty="0"/>
              <a:t>La debilidad estatal para el abordaje de la pandemia puso de manifiesto la inexistencia de estrategias incluyentes de salud pública.  Nunca se tomaron en cuenta los conocimientos ancestrales de medicina tradicional que los pueblos indígenas han utilizado para enfrentar estas crisis. </a:t>
            </a:r>
          </a:p>
          <a:p>
            <a:r>
              <a:rPr lang="es-GT" dirty="0"/>
              <a:t>En cambio, se limitó la movilidad de la producción indígena y campesina, hubo pruebas falsas de COVID 19, y el proceso de la vacunación es lento área urbana e inexistente en el área rural. </a:t>
            </a:r>
          </a:p>
          <a:p>
            <a:r>
              <a:rPr lang="es-GT" dirty="0"/>
              <a:t>Las comunidades han tenido que crear estrategias propias de prevención, sin desatender sus prácticas culturales de reuniones, fiestas patronales, funerales y celebraciones representativas del Calendario Maya. </a:t>
            </a:r>
          </a:p>
        </p:txBody>
      </p:sp>
    </p:spTree>
    <p:extLst>
      <p:ext uri="{BB962C8B-B14F-4D97-AF65-F5344CB8AC3E}">
        <p14:creationId xmlns:p14="http://schemas.microsoft.com/office/powerpoint/2010/main" val="661618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a:t>La estrategia de la MTC</a:t>
            </a:r>
          </a:p>
        </p:txBody>
      </p:sp>
      <p:sp>
        <p:nvSpPr>
          <p:cNvPr id="3" name="Marcador de contenido 2"/>
          <p:cNvSpPr>
            <a:spLocks noGrp="1"/>
          </p:cNvSpPr>
          <p:nvPr>
            <p:ph idx="1"/>
          </p:nvPr>
        </p:nvSpPr>
        <p:spPr/>
        <p:txBody>
          <a:bodyPr>
            <a:normAutofit/>
          </a:bodyPr>
          <a:lstStyle/>
          <a:p>
            <a:r>
              <a:rPr lang="es-GT" dirty="0"/>
              <a:t>A priori, la pandemia no es algo positivo para nadie, es una crisis humanitaria mundial que ha dañado el tejido social, la economía y los aspectos sociales fundamentales. </a:t>
            </a:r>
          </a:p>
          <a:p>
            <a:r>
              <a:rPr lang="es-GT" dirty="0"/>
              <a:t>Además, las comunidades que integran la MTC, deben enfrentar el estigma social de ‘no cuidarse’, puesto que la población urbana culpa a la población rural e indígena de no adoptar las medidas de salud necesarias para frenar los efectos de la pandemia. </a:t>
            </a:r>
          </a:p>
          <a:p>
            <a:r>
              <a:rPr lang="es-GT" dirty="0"/>
              <a:t>Para la MTC es fundamental realizar actividades públicas cuando realiza acciones legales, con el objetivo de posicionar en la opinión pública el mensaje de lucha legítima y necesaria. </a:t>
            </a:r>
          </a:p>
        </p:txBody>
      </p:sp>
    </p:spTree>
    <p:extLst>
      <p:ext uri="{BB962C8B-B14F-4D97-AF65-F5344CB8AC3E}">
        <p14:creationId xmlns:p14="http://schemas.microsoft.com/office/powerpoint/2010/main" val="344324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GT" sz="3600" b="1" dirty="0"/>
              <a:t>Fortalezas y oportunidades: a pesar de la pandemia </a:t>
            </a:r>
          </a:p>
        </p:txBody>
      </p:sp>
      <p:sp>
        <p:nvSpPr>
          <p:cNvPr id="3" name="Marcador de contenido 2"/>
          <p:cNvSpPr>
            <a:spLocks noGrp="1"/>
          </p:cNvSpPr>
          <p:nvPr>
            <p:ph idx="1"/>
          </p:nvPr>
        </p:nvSpPr>
        <p:spPr/>
        <p:txBody>
          <a:bodyPr/>
          <a:lstStyle/>
          <a:p>
            <a:r>
              <a:rPr lang="es-GT" dirty="0"/>
              <a:t>Las comunidades indígenas han aprovechado la oportunidad de para fortalecer su estructura organizacional hacia lo interno, evaluando sus estrategias de interacción comunitaria e inter comunitaria. </a:t>
            </a:r>
          </a:p>
          <a:p>
            <a:r>
              <a:rPr lang="es-GT" dirty="0"/>
              <a:t>La MTC se ha adaptado a la dinámica de la pandemia, sin embargo, es necesario evidenciar que aunque existan estrategias de adaptación, la pandemia ha afectado profundamente la salud de la población, lo que ha modificado el desarrollo de la lucha. </a:t>
            </a:r>
          </a:p>
          <a:p>
            <a:r>
              <a:rPr lang="es-GT" dirty="0"/>
              <a:t>La MTC ha fortalecido su capacidad de comunicación virtual, mediante la organización de eventos de capacitación y debate que se organiza desde la Escuela de Gobernanza de Tierra Comunales. </a:t>
            </a:r>
          </a:p>
          <a:p>
            <a:endParaRPr lang="es-GT" dirty="0"/>
          </a:p>
        </p:txBody>
      </p:sp>
    </p:spTree>
    <p:extLst>
      <p:ext uri="{BB962C8B-B14F-4D97-AF65-F5344CB8AC3E}">
        <p14:creationId xmlns:p14="http://schemas.microsoft.com/office/powerpoint/2010/main" val="2116835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GT" sz="3600" b="1" dirty="0"/>
              <a:t>Fortalezas y oportunidades: a pesar de la pandemia /2</a:t>
            </a:r>
          </a:p>
        </p:txBody>
      </p:sp>
      <p:sp>
        <p:nvSpPr>
          <p:cNvPr id="3" name="Marcador de contenido 2"/>
          <p:cNvSpPr>
            <a:spLocks noGrp="1"/>
          </p:cNvSpPr>
          <p:nvPr>
            <p:ph idx="1"/>
          </p:nvPr>
        </p:nvSpPr>
        <p:spPr>
          <a:xfrm>
            <a:off x="838200" y="1825625"/>
            <a:ext cx="5478624" cy="4351338"/>
          </a:xfrm>
        </p:spPr>
        <p:txBody>
          <a:bodyPr>
            <a:normAutofit fontScale="92500" lnSpcReduction="20000"/>
          </a:bodyPr>
          <a:lstStyle/>
          <a:p>
            <a:r>
              <a:rPr lang="es-GT" sz="2800" dirty="0"/>
              <a:t>Se discutió con mayor profundidad y a lo interno, el curso de los casos; se ampliaron posibilidades de apoyo con otros cooperantes,</a:t>
            </a:r>
          </a:p>
          <a:p>
            <a:r>
              <a:rPr lang="es-GT" dirty="0"/>
              <a:t>Se apoyaron procesos como el mapeo participativo para las comunidades del Litoral Pacífico Xinca y Mestizo</a:t>
            </a:r>
          </a:p>
          <a:p>
            <a:r>
              <a:rPr lang="es-GT" dirty="0"/>
              <a:t>Se lograron 4 sentencias de la Corte de Constitucionalidad, favorables a la restitución de derechos para los pueblos indígenas Maya Ixil y Maya </a:t>
            </a:r>
            <a:r>
              <a:rPr lang="es-GT" dirty="0" err="1"/>
              <a:t>Ch’orti</a:t>
            </a:r>
            <a:r>
              <a:rPr lang="es-GT" dirty="0"/>
              <a:t>. </a:t>
            </a:r>
            <a:endParaRPr lang="es-ES" dirty="0"/>
          </a:p>
          <a:p>
            <a:endParaRPr lang="es-GT" dirty="0"/>
          </a:p>
        </p:txBody>
      </p:sp>
      <p:pic>
        <p:nvPicPr>
          <p:cNvPr id="5" name="Marcador de contenido 3">
            <a:extLst>
              <a:ext uri="{FF2B5EF4-FFF2-40B4-BE49-F238E27FC236}">
                <a16:creationId xmlns:a16="http://schemas.microsoft.com/office/drawing/2014/main" id="{0A4F1419-51EA-47AF-8C12-757F462EAE11}"/>
              </a:ext>
            </a:extLst>
          </p:cNvPr>
          <p:cNvPicPr>
            <a:picLocks noChangeAspect="1"/>
          </p:cNvPicPr>
          <p:nvPr/>
        </p:nvPicPr>
        <p:blipFill rotWithShape="1">
          <a:blip r:embed="rId2"/>
          <a:srcRect l="17739" r="29479" b="30959"/>
          <a:stretch/>
        </p:blipFill>
        <p:spPr>
          <a:xfrm>
            <a:off x="6988580" y="3925204"/>
            <a:ext cx="4365220" cy="2569414"/>
          </a:xfrm>
          <a:prstGeom prst="rect">
            <a:avLst/>
          </a:prstGeom>
        </p:spPr>
      </p:pic>
      <p:pic>
        <p:nvPicPr>
          <p:cNvPr id="6" name="Marcador de contenido 3">
            <a:extLst>
              <a:ext uri="{FF2B5EF4-FFF2-40B4-BE49-F238E27FC236}">
                <a16:creationId xmlns:a16="http://schemas.microsoft.com/office/drawing/2014/main" id="{A4CFF415-D078-468A-80EC-0393779EBCA1}"/>
              </a:ext>
            </a:extLst>
          </p:cNvPr>
          <p:cNvPicPr>
            <a:picLocks noChangeAspect="1"/>
          </p:cNvPicPr>
          <p:nvPr/>
        </p:nvPicPr>
        <p:blipFill>
          <a:blip r:embed="rId3"/>
          <a:stretch>
            <a:fillRect/>
          </a:stretch>
        </p:blipFill>
        <p:spPr>
          <a:xfrm>
            <a:off x="6873375" y="1517715"/>
            <a:ext cx="4480425" cy="2177207"/>
          </a:xfrm>
          <a:prstGeom prst="rect">
            <a:avLst/>
          </a:prstGeom>
        </p:spPr>
      </p:pic>
    </p:spTree>
    <p:extLst>
      <p:ext uri="{BB962C8B-B14F-4D97-AF65-F5344CB8AC3E}">
        <p14:creationId xmlns:p14="http://schemas.microsoft.com/office/powerpoint/2010/main" val="163864125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820</Words>
  <Application>Microsoft Office PowerPoint</Application>
  <PresentationFormat>Panorámica</PresentationFormat>
  <Paragraphs>60</Paragraphs>
  <Slides>10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10</vt:i4>
      </vt:variant>
    </vt:vector>
  </HeadingPairs>
  <TitlesOfParts>
    <vt:vector size="14" baseType="lpstr">
      <vt:lpstr>Arial</vt:lpstr>
      <vt:lpstr>Calibri</vt:lpstr>
      <vt:lpstr>Calibri Light</vt:lpstr>
      <vt:lpstr>Tema de Office</vt:lpstr>
      <vt:lpstr>Presentación de PowerPoint</vt:lpstr>
      <vt:lpstr>Presentación de PowerPoint</vt:lpstr>
      <vt:lpstr>Presentación de PowerPoint</vt:lpstr>
      <vt:lpstr>Mesa de Tierras Comunales </vt:lpstr>
      <vt:lpstr>La Pandemia </vt:lpstr>
      <vt:lpstr>El abordaje estatal </vt:lpstr>
      <vt:lpstr>La estrategia de la MTC</vt:lpstr>
      <vt:lpstr>Fortalezas y oportunidades: a pesar de la pandemia </vt:lpstr>
      <vt:lpstr>Fortalezas y oportunidades: a pesar de la pandemia /2</vt:lpstr>
      <vt:lpstr>A futuro… la lucha sigue</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 Elias</dc:creator>
  <cp:lastModifiedBy>Silvel Elias</cp:lastModifiedBy>
  <cp:revision>19</cp:revision>
  <dcterms:created xsi:type="dcterms:W3CDTF">2021-04-07T18:45:13Z</dcterms:created>
  <dcterms:modified xsi:type="dcterms:W3CDTF">2021-04-08T04:21:39Z</dcterms:modified>
</cp:coreProperties>
</file>