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9" r:id="rId1"/>
  </p:sldMasterIdLst>
  <p:sldIdLst>
    <p:sldId id="256" r:id="rId2"/>
    <p:sldId id="257" r:id="rId3"/>
    <p:sldId id="258" r:id="rId4"/>
  </p:sldIdLst>
  <p:sldSz cx="12192000" cy="6858000"/>
  <p:notesSz cx="6858000" cy="9144000"/>
  <p:defaultTextStyle>
    <a:defPPr>
      <a:defRPr lang="es-N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8555F6AF-24B2-45BD-96A4-45A3B131FB20}" type="datetimeFigureOut">
              <a:rPr lang="es-NI" smtClean="0"/>
              <a:t>7/4/2021</a:t>
            </a:fld>
            <a:endParaRPr lang="es-NI"/>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s-NI"/>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815E82C9-0BAF-4055-A523-5CC8119917A9}" type="slidenum">
              <a:rPr lang="es-NI" smtClean="0"/>
              <a:t>‹Nº›</a:t>
            </a:fld>
            <a:endParaRPr lang="es-NI"/>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2541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555F6AF-24B2-45BD-96A4-45A3B131FB20}" type="datetimeFigureOut">
              <a:rPr lang="es-NI" smtClean="0"/>
              <a:t>7/4/2021</a:t>
            </a:fld>
            <a:endParaRPr lang="es-NI"/>
          </a:p>
        </p:txBody>
      </p:sp>
      <p:sp>
        <p:nvSpPr>
          <p:cNvPr id="5" name="Footer Placeholder 4"/>
          <p:cNvSpPr>
            <a:spLocks noGrp="1"/>
          </p:cNvSpPr>
          <p:nvPr>
            <p:ph type="ftr" sz="quarter" idx="11"/>
          </p:nvPr>
        </p:nvSpPr>
        <p:spPr/>
        <p:txBody>
          <a:bodyPr/>
          <a:lstStyle/>
          <a:p>
            <a:endParaRPr lang="es-NI"/>
          </a:p>
        </p:txBody>
      </p:sp>
      <p:sp>
        <p:nvSpPr>
          <p:cNvPr id="6" name="Slide Number Placeholder 5"/>
          <p:cNvSpPr>
            <a:spLocks noGrp="1"/>
          </p:cNvSpPr>
          <p:nvPr>
            <p:ph type="sldNum" sz="quarter" idx="12"/>
          </p:nvPr>
        </p:nvSpPr>
        <p:spPr/>
        <p:txBody>
          <a:bodyPr/>
          <a:lstStyle/>
          <a:p>
            <a:fld id="{815E82C9-0BAF-4055-A523-5CC8119917A9}" type="slidenum">
              <a:rPr lang="es-NI" smtClean="0"/>
              <a:t>‹Nº›</a:t>
            </a:fld>
            <a:endParaRPr lang="es-NI"/>
          </a:p>
        </p:txBody>
      </p:sp>
    </p:spTree>
    <p:extLst>
      <p:ext uri="{BB962C8B-B14F-4D97-AF65-F5344CB8AC3E}">
        <p14:creationId xmlns:p14="http://schemas.microsoft.com/office/powerpoint/2010/main" val="1732067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555F6AF-24B2-45BD-96A4-45A3B131FB20}" type="datetimeFigureOut">
              <a:rPr lang="es-NI" smtClean="0"/>
              <a:t>7/4/2021</a:t>
            </a:fld>
            <a:endParaRPr lang="es-NI"/>
          </a:p>
        </p:txBody>
      </p:sp>
      <p:sp>
        <p:nvSpPr>
          <p:cNvPr id="5" name="Footer Placeholder 4"/>
          <p:cNvSpPr>
            <a:spLocks noGrp="1"/>
          </p:cNvSpPr>
          <p:nvPr>
            <p:ph type="ftr" sz="quarter" idx="11"/>
          </p:nvPr>
        </p:nvSpPr>
        <p:spPr/>
        <p:txBody>
          <a:bodyPr/>
          <a:lstStyle/>
          <a:p>
            <a:endParaRPr lang="es-NI"/>
          </a:p>
        </p:txBody>
      </p:sp>
      <p:sp>
        <p:nvSpPr>
          <p:cNvPr id="6" name="Slide Number Placeholder 5"/>
          <p:cNvSpPr>
            <a:spLocks noGrp="1"/>
          </p:cNvSpPr>
          <p:nvPr>
            <p:ph type="sldNum" sz="quarter" idx="12"/>
          </p:nvPr>
        </p:nvSpPr>
        <p:spPr/>
        <p:txBody>
          <a:bodyPr/>
          <a:lstStyle/>
          <a:p>
            <a:fld id="{815E82C9-0BAF-4055-A523-5CC8119917A9}" type="slidenum">
              <a:rPr lang="es-NI" smtClean="0"/>
              <a:t>‹Nº›</a:t>
            </a:fld>
            <a:endParaRPr lang="es-NI"/>
          </a:p>
        </p:txBody>
      </p:sp>
    </p:spTree>
    <p:extLst>
      <p:ext uri="{BB962C8B-B14F-4D97-AF65-F5344CB8AC3E}">
        <p14:creationId xmlns:p14="http://schemas.microsoft.com/office/powerpoint/2010/main" val="2766557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555F6AF-24B2-45BD-96A4-45A3B131FB20}" type="datetimeFigureOut">
              <a:rPr lang="es-NI" smtClean="0"/>
              <a:t>7/4/2021</a:t>
            </a:fld>
            <a:endParaRPr lang="es-NI"/>
          </a:p>
        </p:txBody>
      </p:sp>
      <p:sp>
        <p:nvSpPr>
          <p:cNvPr id="5" name="Footer Placeholder 4"/>
          <p:cNvSpPr>
            <a:spLocks noGrp="1"/>
          </p:cNvSpPr>
          <p:nvPr>
            <p:ph type="ftr" sz="quarter" idx="11"/>
          </p:nvPr>
        </p:nvSpPr>
        <p:spPr/>
        <p:txBody>
          <a:bodyPr/>
          <a:lstStyle/>
          <a:p>
            <a:endParaRPr lang="es-NI"/>
          </a:p>
        </p:txBody>
      </p:sp>
      <p:sp>
        <p:nvSpPr>
          <p:cNvPr id="6" name="Slide Number Placeholder 5"/>
          <p:cNvSpPr>
            <a:spLocks noGrp="1"/>
          </p:cNvSpPr>
          <p:nvPr>
            <p:ph type="sldNum" sz="quarter" idx="12"/>
          </p:nvPr>
        </p:nvSpPr>
        <p:spPr/>
        <p:txBody>
          <a:bodyPr/>
          <a:lstStyle/>
          <a:p>
            <a:fld id="{815E82C9-0BAF-4055-A523-5CC8119917A9}" type="slidenum">
              <a:rPr lang="es-NI" smtClean="0"/>
              <a:t>‹Nº›</a:t>
            </a:fld>
            <a:endParaRPr lang="es-NI"/>
          </a:p>
        </p:txBody>
      </p:sp>
    </p:spTree>
    <p:extLst>
      <p:ext uri="{BB962C8B-B14F-4D97-AF65-F5344CB8AC3E}">
        <p14:creationId xmlns:p14="http://schemas.microsoft.com/office/powerpoint/2010/main" val="1696735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8555F6AF-24B2-45BD-96A4-45A3B131FB20}" type="datetimeFigureOut">
              <a:rPr lang="es-NI" smtClean="0"/>
              <a:t>7/4/2021</a:t>
            </a:fld>
            <a:endParaRPr lang="es-NI"/>
          </a:p>
        </p:txBody>
      </p:sp>
      <p:sp>
        <p:nvSpPr>
          <p:cNvPr id="5" name="Footer Placeholder 4"/>
          <p:cNvSpPr>
            <a:spLocks noGrp="1"/>
          </p:cNvSpPr>
          <p:nvPr>
            <p:ph type="ftr" sz="quarter" idx="11"/>
          </p:nvPr>
        </p:nvSpPr>
        <p:spPr/>
        <p:txBody>
          <a:bodyPr/>
          <a:lstStyle/>
          <a:p>
            <a:endParaRPr lang="es-NI"/>
          </a:p>
        </p:txBody>
      </p:sp>
      <p:sp>
        <p:nvSpPr>
          <p:cNvPr id="6" name="Slide Number Placeholder 5"/>
          <p:cNvSpPr>
            <a:spLocks noGrp="1"/>
          </p:cNvSpPr>
          <p:nvPr>
            <p:ph type="sldNum" sz="quarter" idx="12"/>
          </p:nvPr>
        </p:nvSpPr>
        <p:spPr/>
        <p:txBody>
          <a:bodyPr/>
          <a:lstStyle/>
          <a:p>
            <a:fld id="{815E82C9-0BAF-4055-A523-5CC8119917A9}" type="slidenum">
              <a:rPr lang="es-NI" smtClean="0"/>
              <a:t>‹Nº›</a:t>
            </a:fld>
            <a:endParaRPr lang="es-NI"/>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8994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555F6AF-24B2-45BD-96A4-45A3B131FB20}" type="datetimeFigureOut">
              <a:rPr lang="es-NI" smtClean="0"/>
              <a:t>7/4/2021</a:t>
            </a:fld>
            <a:endParaRPr lang="es-NI"/>
          </a:p>
        </p:txBody>
      </p:sp>
      <p:sp>
        <p:nvSpPr>
          <p:cNvPr id="6" name="Footer Placeholder 5"/>
          <p:cNvSpPr>
            <a:spLocks noGrp="1"/>
          </p:cNvSpPr>
          <p:nvPr>
            <p:ph type="ftr" sz="quarter" idx="11"/>
          </p:nvPr>
        </p:nvSpPr>
        <p:spPr/>
        <p:txBody>
          <a:bodyPr/>
          <a:lstStyle/>
          <a:p>
            <a:endParaRPr lang="es-NI"/>
          </a:p>
        </p:txBody>
      </p:sp>
      <p:sp>
        <p:nvSpPr>
          <p:cNvPr id="7" name="Slide Number Placeholder 6"/>
          <p:cNvSpPr>
            <a:spLocks noGrp="1"/>
          </p:cNvSpPr>
          <p:nvPr>
            <p:ph type="sldNum" sz="quarter" idx="12"/>
          </p:nvPr>
        </p:nvSpPr>
        <p:spPr/>
        <p:txBody>
          <a:bodyPr/>
          <a:lstStyle/>
          <a:p>
            <a:fld id="{815E82C9-0BAF-4055-A523-5CC8119917A9}" type="slidenum">
              <a:rPr lang="es-NI" smtClean="0"/>
              <a:t>‹Nº›</a:t>
            </a:fld>
            <a:endParaRPr lang="es-NI"/>
          </a:p>
        </p:txBody>
      </p:sp>
    </p:spTree>
    <p:extLst>
      <p:ext uri="{BB962C8B-B14F-4D97-AF65-F5344CB8AC3E}">
        <p14:creationId xmlns:p14="http://schemas.microsoft.com/office/powerpoint/2010/main" val="1352662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555F6AF-24B2-45BD-96A4-45A3B131FB20}" type="datetimeFigureOut">
              <a:rPr lang="es-NI" smtClean="0"/>
              <a:t>7/4/2021</a:t>
            </a:fld>
            <a:endParaRPr lang="es-NI"/>
          </a:p>
        </p:txBody>
      </p:sp>
      <p:sp>
        <p:nvSpPr>
          <p:cNvPr id="8" name="Footer Placeholder 7"/>
          <p:cNvSpPr>
            <a:spLocks noGrp="1"/>
          </p:cNvSpPr>
          <p:nvPr>
            <p:ph type="ftr" sz="quarter" idx="11"/>
          </p:nvPr>
        </p:nvSpPr>
        <p:spPr/>
        <p:txBody>
          <a:bodyPr/>
          <a:lstStyle/>
          <a:p>
            <a:endParaRPr lang="es-NI"/>
          </a:p>
        </p:txBody>
      </p:sp>
      <p:sp>
        <p:nvSpPr>
          <p:cNvPr id="9" name="Slide Number Placeholder 8"/>
          <p:cNvSpPr>
            <a:spLocks noGrp="1"/>
          </p:cNvSpPr>
          <p:nvPr>
            <p:ph type="sldNum" sz="quarter" idx="12"/>
          </p:nvPr>
        </p:nvSpPr>
        <p:spPr/>
        <p:txBody>
          <a:bodyPr/>
          <a:lstStyle/>
          <a:p>
            <a:fld id="{815E82C9-0BAF-4055-A523-5CC8119917A9}" type="slidenum">
              <a:rPr lang="es-NI" smtClean="0"/>
              <a:t>‹Nº›</a:t>
            </a:fld>
            <a:endParaRPr lang="es-NI"/>
          </a:p>
        </p:txBody>
      </p:sp>
    </p:spTree>
    <p:extLst>
      <p:ext uri="{BB962C8B-B14F-4D97-AF65-F5344CB8AC3E}">
        <p14:creationId xmlns:p14="http://schemas.microsoft.com/office/powerpoint/2010/main" val="3140495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555F6AF-24B2-45BD-96A4-45A3B131FB20}" type="datetimeFigureOut">
              <a:rPr lang="es-NI" smtClean="0"/>
              <a:t>7/4/2021</a:t>
            </a:fld>
            <a:endParaRPr lang="es-NI"/>
          </a:p>
        </p:txBody>
      </p:sp>
      <p:sp>
        <p:nvSpPr>
          <p:cNvPr id="4" name="Footer Placeholder 3"/>
          <p:cNvSpPr>
            <a:spLocks noGrp="1"/>
          </p:cNvSpPr>
          <p:nvPr>
            <p:ph type="ftr" sz="quarter" idx="11"/>
          </p:nvPr>
        </p:nvSpPr>
        <p:spPr/>
        <p:txBody>
          <a:bodyPr/>
          <a:lstStyle/>
          <a:p>
            <a:endParaRPr lang="es-NI"/>
          </a:p>
        </p:txBody>
      </p:sp>
      <p:sp>
        <p:nvSpPr>
          <p:cNvPr id="5" name="Slide Number Placeholder 4"/>
          <p:cNvSpPr>
            <a:spLocks noGrp="1"/>
          </p:cNvSpPr>
          <p:nvPr>
            <p:ph type="sldNum" sz="quarter" idx="12"/>
          </p:nvPr>
        </p:nvSpPr>
        <p:spPr/>
        <p:txBody>
          <a:bodyPr/>
          <a:lstStyle/>
          <a:p>
            <a:fld id="{815E82C9-0BAF-4055-A523-5CC8119917A9}" type="slidenum">
              <a:rPr lang="es-NI" smtClean="0"/>
              <a:t>‹Nº›</a:t>
            </a:fld>
            <a:endParaRPr lang="es-NI"/>
          </a:p>
        </p:txBody>
      </p:sp>
    </p:spTree>
    <p:extLst>
      <p:ext uri="{BB962C8B-B14F-4D97-AF65-F5344CB8AC3E}">
        <p14:creationId xmlns:p14="http://schemas.microsoft.com/office/powerpoint/2010/main" val="78545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55F6AF-24B2-45BD-96A4-45A3B131FB20}" type="datetimeFigureOut">
              <a:rPr lang="es-NI" smtClean="0"/>
              <a:t>7/4/2021</a:t>
            </a:fld>
            <a:endParaRPr lang="es-NI"/>
          </a:p>
        </p:txBody>
      </p:sp>
      <p:sp>
        <p:nvSpPr>
          <p:cNvPr id="3" name="Footer Placeholder 2"/>
          <p:cNvSpPr>
            <a:spLocks noGrp="1"/>
          </p:cNvSpPr>
          <p:nvPr>
            <p:ph type="ftr" sz="quarter" idx="11"/>
          </p:nvPr>
        </p:nvSpPr>
        <p:spPr/>
        <p:txBody>
          <a:bodyPr/>
          <a:lstStyle/>
          <a:p>
            <a:endParaRPr lang="es-NI"/>
          </a:p>
        </p:txBody>
      </p:sp>
      <p:sp>
        <p:nvSpPr>
          <p:cNvPr id="4" name="Slide Number Placeholder 3"/>
          <p:cNvSpPr>
            <a:spLocks noGrp="1"/>
          </p:cNvSpPr>
          <p:nvPr>
            <p:ph type="sldNum" sz="quarter" idx="12"/>
          </p:nvPr>
        </p:nvSpPr>
        <p:spPr/>
        <p:txBody>
          <a:bodyPr/>
          <a:lstStyle/>
          <a:p>
            <a:fld id="{815E82C9-0BAF-4055-A523-5CC8119917A9}" type="slidenum">
              <a:rPr lang="es-NI" smtClean="0"/>
              <a:t>‹Nº›</a:t>
            </a:fld>
            <a:endParaRPr lang="es-NI"/>
          </a:p>
        </p:txBody>
      </p:sp>
    </p:spTree>
    <p:extLst>
      <p:ext uri="{BB962C8B-B14F-4D97-AF65-F5344CB8AC3E}">
        <p14:creationId xmlns:p14="http://schemas.microsoft.com/office/powerpoint/2010/main" val="3008349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8555F6AF-24B2-45BD-96A4-45A3B131FB20}" type="datetimeFigureOut">
              <a:rPr lang="es-NI" smtClean="0"/>
              <a:t>7/4/2021</a:t>
            </a:fld>
            <a:endParaRPr lang="es-NI"/>
          </a:p>
        </p:txBody>
      </p:sp>
      <p:sp>
        <p:nvSpPr>
          <p:cNvPr id="6" name="Footer Placeholder 5"/>
          <p:cNvSpPr>
            <a:spLocks noGrp="1"/>
          </p:cNvSpPr>
          <p:nvPr>
            <p:ph type="ftr" sz="quarter" idx="11"/>
          </p:nvPr>
        </p:nvSpPr>
        <p:spPr/>
        <p:txBody>
          <a:bodyPr/>
          <a:lstStyle/>
          <a:p>
            <a:endParaRPr lang="es-NI"/>
          </a:p>
        </p:txBody>
      </p:sp>
      <p:sp>
        <p:nvSpPr>
          <p:cNvPr id="7" name="Slide Number Placeholder 6"/>
          <p:cNvSpPr>
            <a:spLocks noGrp="1"/>
          </p:cNvSpPr>
          <p:nvPr>
            <p:ph type="sldNum" sz="quarter" idx="12"/>
          </p:nvPr>
        </p:nvSpPr>
        <p:spPr/>
        <p:txBody>
          <a:bodyPr/>
          <a:lstStyle/>
          <a:p>
            <a:fld id="{815E82C9-0BAF-4055-A523-5CC8119917A9}" type="slidenum">
              <a:rPr lang="es-NI" smtClean="0"/>
              <a:t>‹Nº›</a:t>
            </a:fld>
            <a:endParaRPr lang="es-NI"/>
          </a:p>
        </p:txBody>
      </p:sp>
    </p:spTree>
    <p:extLst>
      <p:ext uri="{BB962C8B-B14F-4D97-AF65-F5344CB8AC3E}">
        <p14:creationId xmlns:p14="http://schemas.microsoft.com/office/powerpoint/2010/main" val="128087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8555F6AF-24B2-45BD-96A4-45A3B131FB20}" type="datetimeFigureOut">
              <a:rPr lang="es-NI" smtClean="0"/>
              <a:t>7/4/2021</a:t>
            </a:fld>
            <a:endParaRPr lang="es-NI"/>
          </a:p>
        </p:txBody>
      </p:sp>
      <p:sp>
        <p:nvSpPr>
          <p:cNvPr id="6" name="Footer Placeholder 5"/>
          <p:cNvSpPr>
            <a:spLocks noGrp="1"/>
          </p:cNvSpPr>
          <p:nvPr>
            <p:ph type="ftr" sz="quarter" idx="11"/>
          </p:nvPr>
        </p:nvSpPr>
        <p:spPr/>
        <p:txBody>
          <a:bodyPr/>
          <a:lstStyle/>
          <a:p>
            <a:endParaRPr lang="es-NI"/>
          </a:p>
        </p:txBody>
      </p:sp>
      <p:sp>
        <p:nvSpPr>
          <p:cNvPr id="7" name="Slide Number Placeholder 6"/>
          <p:cNvSpPr>
            <a:spLocks noGrp="1"/>
          </p:cNvSpPr>
          <p:nvPr>
            <p:ph type="sldNum" sz="quarter" idx="12"/>
          </p:nvPr>
        </p:nvSpPr>
        <p:spPr/>
        <p:txBody>
          <a:bodyPr/>
          <a:lstStyle/>
          <a:p>
            <a:fld id="{815E82C9-0BAF-4055-A523-5CC8119917A9}" type="slidenum">
              <a:rPr lang="es-NI" smtClean="0"/>
              <a:t>‹Nº›</a:t>
            </a:fld>
            <a:endParaRPr lang="es-NI"/>
          </a:p>
        </p:txBody>
      </p:sp>
    </p:spTree>
    <p:extLst>
      <p:ext uri="{BB962C8B-B14F-4D97-AF65-F5344CB8AC3E}">
        <p14:creationId xmlns:p14="http://schemas.microsoft.com/office/powerpoint/2010/main" val="3248522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8555F6AF-24B2-45BD-96A4-45A3B131FB20}" type="datetimeFigureOut">
              <a:rPr lang="es-NI" smtClean="0"/>
              <a:t>7/4/2021</a:t>
            </a:fld>
            <a:endParaRPr lang="es-NI"/>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es-NI"/>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815E82C9-0BAF-4055-A523-5CC8119917A9}" type="slidenum">
              <a:rPr lang="es-NI" smtClean="0"/>
              <a:t>‹Nº›</a:t>
            </a:fld>
            <a:endParaRPr lang="es-NI"/>
          </a:p>
        </p:txBody>
      </p:sp>
    </p:spTree>
    <p:extLst>
      <p:ext uri="{BB962C8B-B14F-4D97-AF65-F5344CB8AC3E}">
        <p14:creationId xmlns:p14="http://schemas.microsoft.com/office/powerpoint/2010/main" val="2074105697"/>
      </p:ext>
    </p:extLst>
  </p:cSld>
  <p:clrMap bg1="lt1" tx1="dk1" bg2="lt2" tx2="dk2" accent1="accent1" accent2="accent2" accent3="accent3" accent4="accent4" accent5="accent5" accent6="accent6" hlink="hlink" folHlink="folHlink"/>
  <p:sldLayoutIdLst>
    <p:sldLayoutId id="2147484040" r:id="rId1"/>
    <p:sldLayoutId id="2147484041" r:id="rId2"/>
    <p:sldLayoutId id="2147484042" r:id="rId3"/>
    <p:sldLayoutId id="2147484043" r:id="rId4"/>
    <p:sldLayoutId id="2147484044" r:id="rId5"/>
    <p:sldLayoutId id="2147484045" r:id="rId6"/>
    <p:sldLayoutId id="2147484046" r:id="rId7"/>
    <p:sldLayoutId id="2147484047" r:id="rId8"/>
    <p:sldLayoutId id="2147484048" r:id="rId9"/>
    <p:sldLayoutId id="2147484049" r:id="rId10"/>
    <p:sldLayoutId id="214748405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09980" y="882376"/>
            <a:ext cx="9966960" cy="2105990"/>
          </a:xfrm>
        </p:spPr>
        <p:txBody>
          <a:bodyPr>
            <a:normAutofit/>
          </a:bodyPr>
          <a:lstStyle/>
          <a:p>
            <a:r>
              <a:rPr lang="es-ES" sz="2800" dirty="0"/>
              <a:t>INTERCAMBIO MESOAMERICANO: </a:t>
            </a:r>
            <a:br>
              <a:rPr lang="es-ES" sz="2800" dirty="0"/>
            </a:br>
            <a:r>
              <a:rPr lang="es-ES" sz="2800" dirty="0"/>
              <a:t>IMPACTO Y ESTRATEGIAS FRENTE AL COVID-19 Y CRISIS SUBYACENTES</a:t>
            </a:r>
          </a:p>
        </p:txBody>
      </p:sp>
      <p:sp>
        <p:nvSpPr>
          <p:cNvPr id="3" name="Subtítulo 2"/>
          <p:cNvSpPr>
            <a:spLocks noGrp="1"/>
          </p:cNvSpPr>
          <p:nvPr>
            <p:ph type="subTitle" idx="1"/>
          </p:nvPr>
        </p:nvSpPr>
        <p:spPr/>
        <p:txBody>
          <a:bodyPr/>
          <a:lstStyle/>
          <a:p>
            <a:r>
              <a:rPr lang="es-NI" dirty="0"/>
              <a:t>Fundacion Egdolina Thomas.</a:t>
            </a:r>
          </a:p>
          <a:p>
            <a:r>
              <a:rPr lang="es-NI" dirty="0"/>
              <a:t>Lic. José Medrano Coleman</a:t>
            </a:r>
          </a:p>
        </p:txBody>
      </p:sp>
      <p:pic>
        <p:nvPicPr>
          <p:cNvPr id="4" name="Imagen 3">
            <a:extLst>
              <a:ext uri="{FF2B5EF4-FFF2-40B4-BE49-F238E27FC236}">
                <a16:creationId xmlns:a16="http://schemas.microsoft.com/office/drawing/2014/main" id="{4AED53EE-8CD5-4518-8C2A-7C63E2BA85AE}"/>
              </a:ext>
            </a:extLst>
          </p:cNvPr>
          <p:cNvPicPr>
            <a:picLocks noChangeAspect="1"/>
          </p:cNvPicPr>
          <p:nvPr/>
        </p:nvPicPr>
        <p:blipFill>
          <a:blip r:embed="rId2"/>
          <a:stretch>
            <a:fillRect/>
          </a:stretch>
        </p:blipFill>
        <p:spPr>
          <a:xfrm>
            <a:off x="350470" y="575492"/>
            <a:ext cx="1739790" cy="1730385"/>
          </a:xfrm>
          <a:prstGeom prst="rect">
            <a:avLst/>
          </a:prstGeom>
        </p:spPr>
      </p:pic>
    </p:spTree>
    <p:extLst>
      <p:ext uri="{BB962C8B-B14F-4D97-AF65-F5344CB8AC3E}">
        <p14:creationId xmlns:p14="http://schemas.microsoft.com/office/powerpoint/2010/main" val="1553585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3600"/>
              <a:t>I</a:t>
            </a:r>
            <a:r>
              <a:rPr lang="es-NI" sz="3600"/>
              <a:t>mpacto</a:t>
            </a:r>
            <a:r>
              <a:rPr lang="es-NI" sz="3600" dirty="0"/>
              <a:t> del Covid-19 en las comunidades indígenas de Nicaragua.</a:t>
            </a:r>
          </a:p>
        </p:txBody>
      </p:sp>
      <p:sp>
        <p:nvSpPr>
          <p:cNvPr id="3" name="Marcador de contenido 2"/>
          <p:cNvSpPr>
            <a:spLocks noGrp="1"/>
          </p:cNvSpPr>
          <p:nvPr>
            <p:ph idx="1"/>
          </p:nvPr>
        </p:nvSpPr>
        <p:spPr/>
        <p:txBody>
          <a:bodyPr>
            <a:normAutofit fontScale="47500" lnSpcReduction="20000"/>
          </a:bodyPr>
          <a:lstStyle/>
          <a:p>
            <a:pPr marL="0" indent="0" algn="just">
              <a:buNone/>
            </a:pPr>
            <a:endParaRPr lang="es-NI" dirty="0"/>
          </a:p>
          <a:p>
            <a:pPr marL="342900" indent="-342900" algn="just"/>
            <a:r>
              <a:rPr lang="es-ES" sz="2500" dirty="0"/>
              <a:t>Actualmente en Nicaragua, existe 6727 casos registrados de Covid-19 y 179 muertes. El Estado de Nicaragua continua sin desarrollar acciones concretas de prevención al contrario, el Gobierno promueve actividades que contravienen a las recomendaciones de la OMS, promoviendo y orientando actividades masivas y públicas.</a:t>
            </a:r>
          </a:p>
          <a:p>
            <a:pPr marL="342900" indent="-342900" algn="just"/>
            <a:r>
              <a:rPr lang="es-ES" sz="2500" dirty="0"/>
              <a:t>En este sentido, las Regiones Autónomas de la Costa Caribe no es ajena a la situación de la Pandemia COVID-19 a nivel mundial, debido a que las comunidades indígenas son aún más vulnerables porque atraviesan una crisis humanitaria por el desplazamiento forzoso ante la ocupación ilegal de sus tierras y el cierre de frontera del país de Honduras de donde se abastecían de productos básicos (aceite, sal, jabón, café entre otros).</a:t>
            </a:r>
          </a:p>
          <a:p>
            <a:pPr marL="342900" indent="-342900" algn="just"/>
            <a:r>
              <a:rPr lang="es-ES" sz="2500" dirty="0"/>
              <a:t>No hay una política o estrategia diferenciada de atención a los casos de Covid-19 a los Pueblos Indígenas.</a:t>
            </a:r>
          </a:p>
          <a:p>
            <a:pPr marL="342900" indent="-342900" algn="just"/>
            <a:r>
              <a:rPr lang="es-ES" sz="2500" dirty="0"/>
              <a:t>En muchas comunidades indígenas no existen puestos de salud, en algunas comunidades que existe puestos de salud estas no prestan las condiciones necesarias para atender casos de COVID-19.</a:t>
            </a:r>
          </a:p>
          <a:p>
            <a:pPr marL="342900" indent="-342900" algn="just"/>
            <a:r>
              <a:rPr lang="es-ES" sz="2500" dirty="0"/>
              <a:t>Existen desabastecimiento de medicamentos y falta de personal de salud altamente calificado.</a:t>
            </a:r>
          </a:p>
          <a:p>
            <a:pPr marL="342900" indent="-342900" algn="just"/>
            <a:r>
              <a:rPr lang="es-ES" sz="2500" dirty="0"/>
              <a:t>Poca información sobre el COVID-19, sus medidas de prevención y sus consecuencias en las comunidades.</a:t>
            </a:r>
          </a:p>
          <a:p>
            <a:pPr marL="342900" indent="-342900" algn="just"/>
            <a:r>
              <a:rPr lang="es-ES" sz="2500" dirty="0"/>
              <a:t>Instituciones del Estado promoviendo encuentros de juegos deportivos, marchas, alentando a las personas a visitar balnearios.</a:t>
            </a:r>
          </a:p>
          <a:p>
            <a:pPr marL="342900" indent="-342900" algn="just"/>
            <a:r>
              <a:rPr lang="es-ES" dirty="0"/>
              <a:t>Existe una crisis alimentaria y esta se profundiza aún más por la situación sanitaria provocada por </a:t>
            </a:r>
            <a:r>
              <a:rPr lang="es-ES" dirty="0" err="1"/>
              <a:t>Covid</a:t>
            </a:r>
            <a:r>
              <a:rPr lang="es-ES" dirty="0"/>
              <a:t> 19, teniendo en cuenta que los territorios que ya tenían esta situación producto del despojo de sus tierras por colonos y los asesinatos. </a:t>
            </a:r>
          </a:p>
          <a:p>
            <a:pPr algn="just"/>
            <a:r>
              <a:rPr lang="es-ES" dirty="0"/>
              <a:t>Muchas comunidades Indígenas Mayangna y Miskitus, no solamente han sido despojado de sus tierras tradicionales donde cazaban, pescaban y recolectaban, sino que también fueron desalojados de sus parcelas de trabajo, los colonos han apropiado de los árboles frutales y sus cultivos, esto les ha obligado emigrar hacia otras comunidades y ciudades cambiando sus medios de vida. </a:t>
            </a:r>
          </a:p>
          <a:p>
            <a:pPr marL="45720" indent="0" algn="just">
              <a:buNone/>
            </a:pPr>
            <a:endParaRPr lang="es-ES" dirty="0"/>
          </a:p>
          <a:p>
            <a:pPr marL="0" indent="0" algn="just">
              <a:buNone/>
            </a:pPr>
            <a:endParaRPr lang="es-ES" dirty="0"/>
          </a:p>
        </p:txBody>
      </p:sp>
    </p:spTree>
    <p:extLst>
      <p:ext uri="{BB962C8B-B14F-4D97-AF65-F5344CB8AC3E}">
        <p14:creationId xmlns:p14="http://schemas.microsoft.com/office/powerpoint/2010/main" val="3494365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609600"/>
            <a:ext cx="8597348" cy="1356360"/>
          </a:xfrm>
        </p:spPr>
        <p:txBody>
          <a:bodyPr>
            <a:normAutofit/>
          </a:bodyPr>
          <a:lstStyle/>
          <a:p>
            <a:pPr algn="ctr"/>
            <a:r>
              <a:rPr lang="es-NI" sz="2800" dirty="0">
                <a:latin typeface="+mn-lt"/>
                <a:ea typeface="+mn-ea"/>
                <a:cs typeface="+mn-cs"/>
              </a:rPr>
              <a:t>ESTRATEGIAS IMPLETAMENTADOS POR LAS ORGANIZACIONES Y COMUNIDADES INDIGENAS FRENTE AL COVID-19</a:t>
            </a:r>
          </a:p>
        </p:txBody>
      </p:sp>
      <p:sp>
        <p:nvSpPr>
          <p:cNvPr id="4" name="Marcador de contenido 3">
            <a:extLst>
              <a:ext uri="{FF2B5EF4-FFF2-40B4-BE49-F238E27FC236}">
                <a16:creationId xmlns:a16="http://schemas.microsoft.com/office/drawing/2014/main" id="{0E4776E7-C8B9-4202-9D20-4A7AE4C2EA19}"/>
              </a:ext>
            </a:extLst>
          </p:cNvPr>
          <p:cNvSpPr>
            <a:spLocks noGrp="1"/>
          </p:cNvSpPr>
          <p:nvPr>
            <p:ph idx="1"/>
          </p:nvPr>
        </p:nvSpPr>
        <p:spPr/>
        <p:txBody>
          <a:bodyPr>
            <a:normAutofit fontScale="92500" lnSpcReduction="20000"/>
          </a:bodyPr>
          <a:lstStyle/>
          <a:p>
            <a:pPr algn="just"/>
            <a:r>
              <a:rPr lang="es-ES" dirty="0"/>
              <a:t>Las organizaciones comunitarias se adaptaron utilizando diversas estrategias para la continuidad de sus labores, como por ejemplo mayor uso de las tecnologías.</a:t>
            </a:r>
          </a:p>
          <a:p>
            <a:pPr algn="just"/>
            <a:r>
              <a:rPr lang="es-ES" dirty="0"/>
              <a:t>Las autoridades comunales de al menos al menos 20 comunidades de la Costa Caribe de Nicaragua se habían declarado en auto cuarentena ante el incremento de casos de coronavirus en el país.</a:t>
            </a:r>
          </a:p>
          <a:p>
            <a:pPr algn="just"/>
            <a:r>
              <a:rPr lang="es-ES" dirty="0"/>
              <a:t>Prohibición a la entrada a comerciantes foráneos, las actividades masivas, deportes, ventas y consumo de bebidas alcohólicas, actividades religiosas, entre otras acciones que puedan significar aglomeración de personas.</a:t>
            </a:r>
          </a:p>
          <a:p>
            <a:pPr algn="just"/>
            <a:r>
              <a:rPr lang="es-ES" dirty="0"/>
              <a:t>Utilización de medicina tradicional combinado con medicina oxiden tal.</a:t>
            </a:r>
          </a:p>
          <a:p>
            <a:pPr algn="just"/>
            <a:r>
              <a:rPr lang="es-ES" dirty="0"/>
              <a:t>Distanciamiento social en actividades de aglomeración.</a:t>
            </a:r>
          </a:p>
          <a:p>
            <a:pPr algn="just"/>
            <a:r>
              <a:rPr lang="es-ES" dirty="0"/>
              <a:t>Utilización del pana pana en algunas comunidades indígenas.</a:t>
            </a:r>
          </a:p>
          <a:p>
            <a:pPr algn="just"/>
            <a:r>
              <a:rPr lang="es-ES" dirty="0"/>
              <a:t>Trueque de productos alimentarios entre comunitarios, comunidades y territorios.</a:t>
            </a:r>
          </a:p>
          <a:p>
            <a:pPr algn="just"/>
            <a:endParaRPr lang="es-ES" dirty="0"/>
          </a:p>
          <a:p>
            <a:endParaRPr lang="es-NI" dirty="0"/>
          </a:p>
        </p:txBody>
      </p:sp>
    </p:spTree>
    <p:extLst>
      <p:ext uri="{BB962C8B-B14F-4D97-AF65-F5344CB8AC3E}">
        <p14:creationId xmlns:p14="http://schemas.microsoft.com/office/powerpoint/2010/main" val="2322979182"/>
      </p:ext>
    </p:extLst>
  </p:cSld>
  <p:clrMapOvr>
    <a:masterClrMapping/>
  </p:clrMapOvr>
</p:sld>
</file>

<file path=ppt/theme/theme1.xml><?xml version="1.0" encoding="utf-8"?>
<a:theme xmlns:a="http://schemas.openxmlformats.org/drawingml/2006/main" name="Base">
  <a:themeElements>
    <a:clrScheme name="Azul cálido">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docProps/app.xml><?xml version="1.0" encoding="utf-8"?>
<Properties xmlns="http://schemas.openxmlformats.org/officeDocument/2006/extended-properties" xmlns:vt="http://schemas.openxmlformats.org/officeDocument/2006/docPropsVTypes">
  <Template>Base</Template>
  <TotalTime>193</TotalTime>
  <Words>501</Words>
  <Application>Microsoft Office PowerPoint</Application>
  <PresentationFormat>Panorámica</PresentationFormat>
  <Paragraphs>22</Paragraphs>
  <Slides>3</Slides>
  <Notes>0</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3</vt:i4>
      </vt:variant>
    </vt:vector>
  </HeadingPairs>
  <TitlesOfParts>
    <vt:vector size="5" baseType="lpstr">
      <vt:lpstr>Corbel</vt:lpstr>
      <vt:lpstr>Base</vt:lpstr>
      <vt:lpstr>INTERCAMBIO MESOAMERICANO:  IMPACTO Y ESTRATEGIAS FRENTE AL COVID-19 Y CRISIS SUBYACENTES</vt:lpstr>
      <vt:lpstr>Impacto del Covid-19 en las comunidades indígenas de Nicaragua.</vt:lpstr>
      <vt:lpstr>ESTRATEGIAS IMPLETAMENTADOS POR LAS ORGANIZACIONES Y COMUNIDADES INDIGENAS FRENTE AL COVID-19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Análisis de Coyuntura</dc:title>
  <dc:creator>Juan Sosa</dc:creator>
  <cp:lastModifiedBy>usuario</cp:lastModifiedBy>
  <cp:revision>30</cp:revision>
  <dcterms:created xsi:type="dcterms:W3CDTF">2020-07-06T16:32:30Z</dcterms:created>
  <dcterms:modified xsi:type="dcterms:W3CDTF">2021-04-08T00:08:38Z</dcterms:modified>
</cp:coreProperties>
</file>