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2" r:id="rId3"/>
    <p:sldId id="379" r:id="rId5"/>
    <p:sldId id="380" r:id="rId6"/>
    <p:sldId id="372" r:id="rId7"/>
    <p:sldId id="377" r:id="rId8"/>
    <p:sldId id="376" r:id="rId9"/>
    <p:sldId id="375" r:id="rId10"/>
    <p:sldId id="381" r:id="rId11"/>
    <p:sldId id="378" r:id="rId12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merio Lobo" initials="I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A08A3-3CCC-49E6-964C-E1738A6D992D}" type="datetimeFigureOut">
              <a:rPr lang="es-ES" smtClean="0"/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2CB49-322C-48BB-A333-B208C96D6BAF}" type="slidenum">
              <a:rPr lang="es-ES" smtClean="0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4514" name="Slide Image Placeholder 16384"/>
          <p:cNvSpPr>
            <a:spLocks noGrp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4515" name="TextBox 16385"/>
          <p:cNvSpPr txBox="1"/>
          <p:nvPr/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es-MX" altLang="en-US" dirty="0"/>
          </a:p>
        </p:txBody>
      </p:sp>
      <p:sp>
        <p:nvSpPr>
          <p:cNvPr id="64516" name="Slide Number Placeholder 1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68625" cy="45561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marL="215900" lvl="0" indent="-213995" algn="r" defTabSz="0" eaLnBrk="1" hangingPunct="1">
              <a:buSzPct val="45000"/>
              <a:buFont typeface="Times New Roman" panose="02020603050405020304" pitchFamily="18" charset="0"/>
              <a:tabLst>
                <a:tab pos="215900" algn="l"/>
                <a:tab pos="663575" algn="l"/>
                <a:tab pos="1113155" algn="l"/>
                <a:tab pos="1562100" algn="l"/>
                <a:tab pos="2011680" algn="l"/>
                <a:tab pos="2460625" algn="l"/>
                <a:tab pos="2910205" algn="l"/>
                <a:tab pos="3359150" algn="l"/>
                <a:tab pos="3808730" algn="l"/>
                <a:tab pos="4257675" algn="l"/>
                <a:tab pos="4707255" algn="l"/>
                <a:tab pos="5156200" algn="l"/>
                <a:tab pos="5605780" algn="l"/>
                <a:tab pos="6054725" algn="l"/>
                <a:tab pos="6504305" algn="l"/>
                <a:tab pos="6953250" algn="l"/>
                <a:tab pos="7402830" algn="l"/>
                <a:tab pos="7851775" algn="l"/>
                <a:tab pos="8301355" algn="l"/>
                <a:tab pos="8750300" algn="l"/>
                <a:tab pos="9199880" algn="l"/>
              </a:tabLst>
            </a:pPr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4514" name="Slide Image Placeholder 16384"/>
          <p:cNvSpPr>
            <a:spLocks noGrp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4515" name="TextBox 16385"/>
          <p:cNvSpPr txBox="1"/>
          <p:nvPr/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es-MX" altLang="en-US" dirty="0"/>
          </a:p>
        </p:txBody>
      </p:sp>
      <p:sp>
        <p:nvSpPr>
          <p:cNvPr id="64516" name="Slide Number Placeholder 1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68625" cy="45561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marL="215900" lvl="0" indent="-213995" algn="r" defTabSz="0" eaLnBrk="1" hangingPunct="1">
              <a:buSzPct val="45000"/>
              <a:buFont typeface="Times New Roman" panose="02020603050405020304" pitchFamily="18" charset="0"/>
              <a:tabLst>
                <a:tab pos="215900" algn="l"/>
                <a:tab pos="663575" algn="l"/>
                <a:tab pos="1113155" algn="l"/>
                <a:tab pos="1562100" algn="l"/>
                <a:tab pos="2011680" algn="l"/>
                <a:tab pos="2460625" algn="l"/>
                <a:tab pos="2910205" algn="l"/>
                <a:tab pos="3359150" algn="l"/>
                <a:tab pos="3808730" algn="l"/>
                <a:tab pos="4257675" algn="l"/>
                <a:tab pos="4707255" algn="l"/>
                <a:tab pos="5156200" algn="l"/>
                <a:tab pos="5605780" algn="l"/>
                <a:tab pos="6054725" algn="l"/>
                <a:tab pos="6504305" algn="l"/>
                <a:tab pos="6953250" algn="l"/>
                <a:tab pos="7402830" algn="l"/>
                <a:tab pos="7851775" algn="l"/>
                <a:tab pos="8301355" algn="l"/>
                <a:tab pos="8750300" algn="l"/>
                <a:tab pos="9199880" algn="l"/>
              </a:tabLst>
            </a:pPr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4A469-9564-4F07-8FDD-23AFB5D798F0}" type="datetimeFigureOut">
              <a:rPr lang="es-GT" smtClean="0"/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2A85D42-473B-4BA2-BB15-5B267C2C2C51}" type="slidenum">
              <a:rPr lang="es-GT" smtClean="0"/>
            </a:fld>
            <a:endParaRPr lang="es-G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s-MX" alt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s-MX" altLang="en-US"/>
          </a:p>
        </p:txBody>
      </p:sp>
      <p:sp>
        <p:nvSpPr>
          <p:cNvPr id="65540" name="TextBox 5122"/>
          <p:cNvSpPr txBox="1"/>
          <p:nvPr/>
        </p:nvSpPr>
        <p:spPr>
          <a:xfrm>
            <a:off x="376238" y="182563"/>
            <a:ext cx="8291512" cy="64087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 defTabSz="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3200" dirty="0">
              <a:solidFill>
                <a:srgbClr val="000000"/>
              </a:solidFill>
              <a:latin typeface="Calibri" panose="020F0502020204030204" charset="0"/>
              <a:ea typeface="SimSun" panose="02010600030101010101" pitchFamily="2" charset="-122"/>
            </a:endParaRPr>
          </a:p>
        </p:txBody>
      </p:sp>
      <p:pic>
        <p:nvPicPr>
          <p:cNvPr id="65539" name="Imagen 5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3812"/>
            <a:ext cx="9144000" cy="688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0" name="TextBox 4096"/>
          <p:cNvSpPr txBox="1"/>
          <p:nvPr/>
        </p:nvSpPr>
        <p:spPr>
          <a:xfrm>
            <a:off x="685800" y="2082800"/>
            <a:ext cx="7772400" cy="15636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s-MX" altLang="en-US" dirty="0">
              <a:latin typeface="Calibri" panose="020F0502020204030204" charset="0"/>
            </a:endParaRPr>
          </a:p>
        </p:txBody>
      </p:sp>
      <p:sp>
        <p:nvSpPr>
          <p:cNvPr id="63492" name="TextBox 4098"/>
          <p:cNvSpPr txBox="1"/>
          <p:nvPr/>
        </p:nvSpPr>
        <p:spPr>
          <a:xfrm>
            <a:off x="685800" y="285750"/>
            <a:ext cx="7974330" cy="578993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GT" altLang="en-US" sz="4000" b="1" dirty="0">
              <a:solidFill>
                <a:srgbClr val="000000"/>
              </a:solidFill>
              <a:latin typeface="Calibri" panose="020F0502020204030204" charset="0"/>
              <a:ea typeface="SimSun" panose="02010600030101010101" pitchFamily="2" charset="-122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GT" altLang="es-MX" sz="2400" b="1" dirty="0">
              <a:latin typeface="Arial" panose="020B0604020202020204" pitchFamily="34" charset="0"/>
              <a:sym typeface="+mn-ea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GT" altLang="es-MX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s-GT" altLang="es-MX" sz="3200" b="1" dirty="0">
                <a:solidFill>
                  <a:schemeClr val="tx1"/>
                </a:solidFill>
                <a:latin typeface="Arial" panose="020B0604020202020204" pitchFamily="34" charset="0"/>
              </a:rPr>
              <a:t>Asociación de Forestería Comunitaria de Guatemala Utz Che'</a:t>
            </a:r>
            <a:endParaRPr lang="es-GT" altLang="es-MX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GT" altLang="es-MX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449580" fontAlgn="auto">
              <a:spcBef>
                <a:spcPts val="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s-GT" altLang="es-MX" sz="32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-Respuesta Covid-19-</a:t>
            </a:r>
            <a:endParaRPr lang="es-GT" altLang="es-MX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GT" altLang="es-MX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GT" altLang="es-MX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GT" altLang="es-MX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MX" altLang="en-US" sz="4000" b="1" u="sng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MX" altLang="en-US" sz="4000" b="1" u="sng" dirty="0">
              <a:solidFill>
                <a:schemeClr val="tx1"/>
              </a:solidFill>
              <a:latin typeface="Calibri" panose="020F0502020204030204" charset="0"/>
              <a:ea typeface="SimSun" panose="02010600030101010101" pitchFamily="2" charset="-122"/>
            </a:endParaRPr>
          </a:p>
          <a:p>
            <a:pPr algn="ctr" defTabSz="449580">
              <a:spcBef>
                <a:spcPts val="18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s-GT" altLang="en-US" sz="2400" b="1" dirty="0">
              <a:solidFill>
                <a:srgbClr val="000000"/>
              </a:solidFill>
              <a:latin typeface="Calibri" panose="020F0502020204030204" charset="0"/>
              <a:ea typeface="SimSun" panose="02010600030101010101" pitchFamily="2" charset="-122"/>
            </a:endParaRPr>
          </a:p>
          <a:p>
            <a:pPr algn="ctr" defTabSz="449580">
              <a:spcBef>
                <a:spcPts val="6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s-GT" altLang="en-US" sz="3200" b="1" dirty="0">
                <a:solidFill>
                  <a:srgbClr val="000000"/>
                </a:solidFill>
                <a:latin typeface="Calibri" panose="020F0502020204030204" charset="0"/>
                <a:ea typeface="SimSun" panose="02010600030101010101" pitchFamily="2" charset="-122"/>
              </a:rPr>
              <a:t>                    </a:t>
            </a:r>
            <a:endParaRPr lang="es-GT" altLang="en-US" sz="3200" b="1" dirty="0">
              <a:solidFill>
                <a:srgbClr val="000000"/>
              </a:solidFill>
              <a:latin typeface="Calibri" panose="020F0502020204030204" charset="0"/>
              <a:ea typeface="SimSun" panose="02010600030101010101" pitchFamily="2" charset="-122"/>
            </a:endParaRPr>
          </a:p>
          <a:p>
            <a:pPr algn="ctr" defTabSz="449580">
              <a:spcBef>
                <a:spcPts val="6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s-GT" altLang="en-US" sz="3200" b="1" dirty="0">
                <a:solidFill>
                  <a:srgbClr val="000000"/>
                </a:solidFill>
                <a:latin typeface="Calibri" panose="020F0502020204030204" charset="0"/>
                <a:ea typeface="SimSun" panose="02010600030101010101" pitchFamily="2" charset="-122"/>
              </a:rPr>
              <a:t>                     </a:t>
            </a:r>
            <a:endParaRPr lang="es-GT" altLang="en-US" sz="3200" b="1" dirty="0">
              <a:solidFill>
                <a:srgbClr val="000000"/>
              </a:solidFill>
              <a:latin typeface="Calibri" panose="020F0502020204030204" charset="0"/>
              <a:ea typeface="SimSun" panose="02010600030101010101" pitchFamily="2" charset="-122"/>
            </a:endParaRPr>
          </a:p>
          <a:p>
            <a:pPr algn="ctr" defTabSz="449580">
              <a:spcBef>
                <a:spcPts val="600"/>
              </a:spcBef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s-GT" altLang="en-US" sz="3200" b="1" dirty="0">
                <a:solidFill>
                  <a:srgbClr val="000000"/>
                </a:solidFill>
                <a:latin typeface="Calibri" panose="020F0502020204030204" charset="0"/>
                <a:ea typeface="SimSun" panose="02010600030101010101" pitchFamily="2" charset="-122"/>
              </a:rPr>
              <a:t>                                 </a:t>
            </a:r>
            <a:r>
              <a:rPr lang="es-GT" altLang="en-US" sz="2400" b="1" dirty="0">
                <a:solidFill>
                  <a:srgbClr val="000000"/>
                </a:solidFill>
                <a:latin typeface="Calibri" panose="020F0502020204030204" charset="0"/>
                <a:ea typeface="SimSun" panose="02010600030101010101" pitchFamily="2" charset="-122"/>
              </a:rPr>
              <a:t>Guatemala, Junio  2019.  </a:t>
            </a:r>
            <a:endParaRPr lang="es-GT" altLang="en-US" sz="2400" b="1" dirty="0">
              <a:solidFill>
                <a:srgbClr val="000000"/>
              </a:solidFill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ego\Desktop\Trabajos Wilian Salinas\UTZCHE\Artes Finales\power point\power intern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"/>
            <a:ext cx="9144000" cy="6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1140" y="1987550"/>
            <a:ext cx="8399145" cy="3490595"/>
          </a:xfrm>
        </p:spPr>
        <p:txBody>
          <a:bodyPr>
            <a:noAutofit/>
          </a:bodyPr>
          <a:lstStyle/>
          <a:p>
            <a:pPr marL="285750" lvl="0" indent="-28575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GT" sz="1800" dirty="0" smtClean="0">
                <a:solidFill>
                  <a:schemeClr val="tx1"/>
                </a:solidFill>
              </a:rPr>
              <a:t>Utz Che’ es una </a:t>
            </a:r>
            <a:r>
              <a:rPr lang="es-GT" sz="1800" b="1" dirty="0" smtClean="0">
                <a:solidFill>
                  <a:schemeClr val="tx1"/>
                </a:solidFill>
              </a:rPr>
              <a:t>red nacional de comunidades indígenas y campesinas propietarias de tierras comunales</a:t>
            </a:r>
            <a:r>
              <a:rPr lang="es-GT" sz="1800" dirty="0" smtClean="0">
                <a:solidFill>
                  <a:schemeClr val="tx1"/>
                </a:solidFill>
              </a:rPr>
              <a:t>, que protegen y manejan de forma colectiva sus bosques, fuentes de agua y demás recursos naturales en diversas regiones de Guatemala. </a:t>
            </a:r>
            <a:endParaRPr lang="es-GT" sz="1800" dirty="0" smtClean="0">
              <a:solidFill>
                <a:schemeClr val="tx1"/>
              </a:solidFill>
            </a:endParaRPr>
          </a:p>
          <a:p>
            <a:pPr marL="285750" lvl="0" indent="-28575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GT" sz="1800" dirty="0" smtClean="0">
                <a:solidFill>
                  <a:schemeClr val="tx1"/>
                </a:solidFill>
              </a:rPr>
              <a:t>Su asamblea está conformada por </a:t>
            </a:r>
            <a:r>
              <a:rPr lang="es-GT" sz="1800" b="1" dirty="0" smtClean="0">
                <a:solidFill>
                  <a:schemeClr val="tx1"/>
                </a:solidFill>
              </a:rPr>
              <a:t>organizaciones de base</a:t>
            </a:r>
            <a:r>
              <a:rPr lang="es-GT" sz="1800" dirty="0" smtClean="0">
                <a:solidFill>
                  <a:schemeClr val="tx1"/>
                </a:solidFill>
              </a:rPr>
              <a:t> que agrupan más de 100 mil familias de 11 pueblos indígenas (Mam, Poqomam, Pocomchí, Popti’, Achí, K’iche’, K’aqchiquel, Q’eqchi’, Chorti’, Q’anjob’al, Xinka) y comunidades mestizas multiculturales, campesinas y pescadoras. </a:t>
            </a:r>
            <a:endParaRPr lang="es-GT" sz="1800" dirty="0" smtClean="0">
              <a:solidFill>
                <a:schemeClr val="tx1"/>
              </a:solidFill>
            </a:endParaRPr>
          </a:p>
          <a:p>
            <a:pPr marL="285750" lvl="0" indent="-28575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GT" sz="1800" dirty="0" smtClean="0">
                <a:solidFill>
                  <a:schemeClr val="tx1"/>
                </a:solidFill>
              </a:rPr>
              <a:t>En conjunto, las comunidades asociadas de Utz Che’ </a:t>
            </a:r>
            <a:r>
              <a:rPr lang="es-GT" sz="1800" b="1" dirty="0" smtClean="0">
                <a:solidFill>
                  <a:schemeClr val="tx1"/>
                </a:solidFill>
              </a:rPr>
              <a:t>protegen más de 70 mil hectáreas de bosques comunales</a:t>
            </a:r>
            <a:r>
              <a:rPr lang="es-GT" sz="1800" dirty="0" smtClean="0">
                <a:solidFill>
                  <a:schemeClr val="tx1"/>
                </a:solidFill>
              </a:rPr>
              <a:t>.</a:t>
            </a:r>
            <a:endParaRPr lang="es-GT" sz="1800" dirty="0" smtClean="0">
              <a:solidFill>
                <a:schemeClr val="tx1"/>
              </a:solidFill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endParaRPr lang="es-GT" dirty="0" smtClean="0"/>
          </a:p>
          <a:p>
            <a:pPr lv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endParaRPr lang="es-GT" dirty="0"/>
          </a:p>
          <a:p>
            <a:pPr lv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endParaRPr lang="es-GT" dirty="0" smtClean="0"/>
          </a:p>
          <a:p>
            <a:pPr lv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endParaRPr lang="es-GT" dirty="0"/>
          </a:p>
          <a:p>
            <a:pPr lv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endParaRPr lang="es-GT" dirty="0" smtClean="0"/>
          </a:p>
          <a:p>
            <a:pPr algn="l"/>
            <a:endParaRPr lang="es-GT" dirty="0" smtClean="0"/>
          </a:p>
        </p:txBody>
      </p:sp>
      <p:pic>
        <p:nvPicPr>
          <p:cNvPr id="7" name="Imagen -21474826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205105"/>
            <a:ext cx="3405505" cy="12915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s-MX" alt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s-MX" altLang="en-US"/>
          </a:p>
        </p:txBody>
      </p:sp>
      <p:sp>
        <p:nvSpPr>
          <p:cNvPr id="65540" name="TextBox 5122"/>
          <p:cNvSpPr txBox="1"/>
          <p:nvPr/>
        </p:nvSpPr>
        <p:spPr>
          <a:xfrm>
            <a:off x="376238" y="182563"/>
            <a:ext cx="8291512" cy="64087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 defTabSz="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3200" dirty="0">
              <a:solidFill>
                <a:srgbClr val="000000"/>
              </a:solidFill>
              <a:latin typeface="Calibri" panose="020F0502020204030204" charset="0"/>
              <a:ea typeface="SimSun" panose="02010600030101010101" pitchFamily="2" charset="-122"/>
            </a:endParaRPr>
          </a:p>
        </p:txBody>
      </p:sp>
      <p:pic>
        <p:nvPicPr>
          <p:cNvPr id="65539" name="Imagen 5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3812"/>
            <a:ext cx="9144000" cy="688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0" name="TextBox 4096"/>
          <p:cNvSpPr txBox="1"/>
          <p:nvPr/>
        </p:nvSpPr>
        <p:spPr>
          <a:xfrm>
            <a:off x="685800" y="2082800"/>
            <a:ext cx="7772400" cy="15636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s-MX" altLang="en-US" dirty="0">
              <a:latin typeface="Calibri" panose="020F050202020403020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17780"/>
            <a:ext cx="8949690" cy="59670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ego\Desktop\Trabajos Wilian Salinas\UTZCHE\Artes Finales\power point\power intern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"/>
            <a:ext cx="9144000" cy="6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115" y="790575"/>
            <a:ext cx="3161665" cy="5060315"/>
          </a:xfrm>
        </p:spPr>
        <p:txBody>
          <a:bodyPr>
            <a:noAutofit/>
          </a:bodyPr>
          <a:lstStyle/>
          <a:p>
            <a:pPr marL="285750" lvl="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b="1" dirty="0" smtClean="0">
                <a:solidFill>
                  <a:schemeClr val="tx1"/>
                </a:solidFill>
                <a:sym typeface="+mn-ea"/>
              </a:rPr>
              <a:t>Las organizaciones de base implementaron sus propios mecanismos de control a nivel de comunidad</a:t>
            </a:r>
            <a:endParaRPr lang="es-GT" b="1" dirty="0" smtClean="0">
              <a:solidFill>
                <a:schemeClr val="tx1"/>
              </a:solidFill>
              <a:sym typeface="+mn-ea"/>
            </a:endParaRPr>
          </a:p>
          <a:p>
            <a:pPr marL="285750" lvl="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GT" b="1" dirty="0" smtClean="0">
              <a:solidFill>
                <a:schemeClr val="tx1"/>
              </a:solidFill>
              <a:sym typeface="+mn-ea"/>
            </a:endParaRPr>
          </a:p>
          <a:p>
            <a:pPr marL="285750" lvl="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b="1" dirty="0" smtClean="0">
                <a:solidFill>
                  <a:schemeClr val="tx1"/>
                </a:solidFill>
                <a:sym typeface="+mn-ea"/>
              </a:rPr>
              <a:t>Uso de la medicina natural, de la agricultura familiar agroecologica y la etnoveterinaria.</a:t>
            </a:r>
            <a:endParaRPr lang="es-GT" b="1" dirty="0" smtClean="0">
              <a:solidFill>
                <a:schemeClr val="tx1"/>
              </a:solidFill>
              <a:sym typeface="+mn-ea"/>
            </a:endParaRPr>
          </a:p>
          <a:p>
            <a:pPr algn="l"/>
            <a:endParaRPr lang="es-GT" b="1" dirty="0" smtClean="0"/>
          </a:p>
        </p:txBody>
      </p:sp>
      <p:pic>
        <p:nvPicPr>
          <p:cNvPr id="6" name="Marcador de posición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415" y="0"/>
            <a:ext cx="5304155" cy="6866255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4271645" y="1771015"/>
            <a:ext cx="4189095" cy="759460"/>
          </a:xfrm>
          <a:prstGeom prst="roundRect">
            <a:avLst/>
          </a:prstGeom>
          <a:solidFill>
            <a:srgbClr val="FFFF00">
              <a:alpha val="8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s-MX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ego\Desktop\Trabajos Wilian Salinas\UTZCHE\Artes Finales\power point\power intern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"/>
            <a:ext cx="9144000" cy="6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7365" y="1144270"/>
            <a:ext cx="7809865" cy="4124960"/>
          </a:xfrm>
        </p:spPr>
        <p:txBody>
          <a:bodyPr>
            <a:noAutofit/>
          </a:bodyPr>
          <a:lstStyle/>
          <a:p>
            <a:pPr marL="285750" lvl="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b="1" dirty="0" smtClean="0">
                <a:solidFill>
                  <a:schemeClr val="tx1"/>
                </a:solidFill>
              </a:rPr>
              <a:t>Campañas de comunicación:</a:t>
            </a:r>
            <a:r>
              <a:rPr lang="es-GT" dirty="0" smtClean="0">
                <a:solidFill>
                  <a:schemeClr val="tx1"/>
                </a:solidFill>
              </a:rPr>
              <a:t> </a:t>
            </a:r>
            <a:endParaRPr lang="es-GT" dirty="0" smtClean="0">
              <a:solidFill>
                <a:schemeClr val="tx1"/>
              </a:solidFill>
            </a:endParaRPr>
          </a:p>
          <a:p>
            <a:pPr marL="742950" lvl="1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dirty="0" smtClean="0">
                <a:solidFill>
                  <a:schemeClr val="tx1"/>
                </a:solidFill>
              </a:rPr>
              <a:t>Información Covid-19 (Idiomas Mayas Achi, Q'eqchi', Quiché, Pocomam y Q'anjob'al)</a:t>
            </a:r>
            <a:endParaRPr lang="es-GT" dirty="0" smtClean="0">
              <a:solidFill>
                <a:schemeClr val="tx1"/>
              </a:solidFill>
            </a:endParaRPr>
          </a:p>
          <a:p>
            <a:pPr marL="742950" lvl="1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dirty="0" smtClean="0">
                <a:solidFill>
                  <a:schemeClr val="tx1"/>
                </a:solidFill>
              </a:rPr>
              <a:t>N</a:t>
            </a:r>
            <a:r>
              <a:rPr lang="es-GT" dirty="0" smtClean="0">
                <a:solidFill>
                  <a:schemeClr val="tx1"/>
                </a:solidFill>
                <a:sym typeface="+mn-ea"/>
              </a:rPr>
              <a:t>o violencia contra la mujer </a:t>
            </a:r>
            <a:r>
              <a:rPr lang="es-GT" dirty="0" smtClean="0">
                <a:solidFill>
                  <a:schemeClr val="tx1"/>
                </a:solidFill>
              </a:rPr>
              <a:t>(Idiomas Mayas Achi, Q'eqchi', Quiché, Pocomam y Q'anjob'al)</a:t>
            </a:r>
            <a:endParaRPr lang="es-GT" dirty="0" smtClean="0">
              <a:solidFill>
                <a:schemeClr val="tx1"/>
              </a:solidFill>
            </a:endParaRPr>
          </a:p>
          <a:p>
            <a:pPr marL="742950" lvl="1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dirty="0" smtClean="0">
                <a:solidFill>
                  <a:schemeClr val="tx1"/>
                </a:solidFill>
              </a:rPr>
              <a:t>Programas del Estado en respuesta al Covid 19 </a:t>
            </a:r>
            <a:endParaRPr lang="es-GT" dirty="0" smtClean="0">
              <a:solidFill>
                <a:schemeClr val="tx1"/>
              </a:solidFill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endParaRPr lang="es-GT" dirty="0" smtClean="0">
              <a:solidFill>
                <a:schemeClr val="tx1"/>
              </a:solidFill>
            </a:endParaRPr>
          </a:p>
          <a:p>
            <a:pPr marL="285750" lvl="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b="1" dirty="0" smtClean="0">
                <a:solidFill>
                  <a:schemeClr val="tx1"/>
                </a:solidFill>
              </a:rPr>
              <a:t>Monitoreo políticas, leyes y reglamentos e Incidencia política y pronunciamientos públicos</a:t>
            </a:r>
            <a:r>
              <a:rPr lang="es-GT" dirty="0" smtClean="0">
                <a:solidFill>
                  <a:schemeClr val="tx1"/>
                </a:solidFill>
              </a:rPr>
              <a:t> (Reglamento programa de incentivos forestales PROBOSQUE, </a:t>
            </a:r>
            <a:r>
              <a:rPr lang="es-GT" dirty="0" smtClean="0">
                <a:solidFill>
                  <a:schemeClr val="tx1"/>
                </a:solidFill>
                <a:sym typeface="+mn-ea"/>
              </a:rPr>
              <a:t>Ley de Alimentación Escolar, </a:t>
            </a:r>
            <a:r>
              <a:rPr lang="es-GT" dirty="0" smtClean="0">
                <a:solidFill>
                  <a:schemeClr val="tx1"/>
                </a:solidFill>
              </a:rPr>
              <a:t>Acciones de inconstitucionalidad regulación del agua, entre otros)</a:t>
            </a:r>
            <a:endParaRPr lang="es-GT" dirty="0" smtClean="0">
              <a:solidFill>
                <a:schemeClr val="tx1"/>
              </a:solidFill>
            </a:endParaRPr>
          </a:p>
          <a:p>
            <a:pPr lv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endParaRPr lang="es-GT" dirty="0" smtClean="0"/>
          </a:p>
          <a:p>
            <a:pPr lv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endParaRPr lang="es-GT" dirty="0"/>
          </a:p>
          <a:p>
            <a:pPr lv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endParaRPr lang="es-GT" dirty="0" smtClean="0"/>
          </a:p>
          <a:p>
            <a:pPr algn="l"/>
            <a:endParaRPr lang="es-G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ego\Desktop\Trabajos Wilian Salinas\UTZCHE\Artes Finales\power point\power intern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"/>
            <a:ext cx="9144000" cy="6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115" y="790575"/>
            <a:ext cx="8053070" cy="5060315"/>
          </a:xfrm>
        </p:spPr>
        <p:txBody>
          <a:bodyPr>
            <a:noAutofit/>
          </a:bodyPr>
          <a:lstStyle/>
          <a:p>
            <a:pPr marL="285750" lvl="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b="1" dirty="0" smtClean="0">
                <a:solidFill>
                  <a:schemeClr val="tx1"/>
                </a:solidFill>
                <a:sym typeface="+mn-ea"/>
              </a:rPr>
              <a:t>Reorganización forma de trabajo: </a:t>
            </a:r>
            <a:endParaRPr lang="es-GT" dirty="0" smtClean="0">
              <a:solidFill>
                <a:schemeClr val="tx1"/>
              </a:solidFill>
              <a:sym typeface="+mn-ea"/>
            </a:endParaRP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GT" dirty="0" smtClean="0">
                <a:solidFill>
                  <a:schemeClr val="tx1"/>
                </a:solidFill>
                <a:sym typeface="+mn-ea"/>
              </a:rPr>
              <a:t>Implementación de protocolo de seguridad; </a:t>
            </a:r>
            <a:endParaRPr lang="es-GT" dirty="0" smtClean="0">
              <a:solidFill>
                <a:schemeClr val="tx1"/>
              </a:solidFill>
              <a:sym typeface="+mn-ea"/>
            </a:endParaRP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GT" dirty="0" smtClean="0">
                <a:solidFill>
                  <a:schemeClr val="tx1"/>
                </a:solidFill>
                <a:sym typeface="+mn-ea"/>
              </a:rPr>
              <a:t>Integración de jovenes, hombres y mujeres, como técnicxs y promotores comunitarios.</a:t>
            </a:r>
            <a:endParaRPr lang="es-GT" dirty="0" smtClean="0">
              <a:solidFill>
                <a:schemeClr val="tx1"/>
              </a:solidFill>
            </a:endParaRP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GT" dirty="0" smtClean="0">
                <a:solidFill>
                  <a:schemeClr val="tx1"/>
                </a:solidFill>
                <a:sym typeface="+mn-ea"/>
              </a:rPr>
              <a:t>Acompañamiento presencial-virtual a OCBs; </a:t>
            </a:r>
            <a:endParaRPr lang="es-GT" dirty="0" smtClean="0">
              <a:solidFill>
                <a:schemeClr val="tx1"/>
              </a:solidFill>
              <a:sym typeface="+mn-ea"/>
            </a:endParaRP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GT" dirty="0" smtClean="0">
                <a:solidFill>
                  <a:schemeClr val="tx1"/>
                </a:solidFill>
                <a:sym typeface="+mn-ea"/>
              </a:rPr>
              <a:t>Procesos de formación, reuniones y encuentros virtuales de articulación y asambleas desarrollas mediante plataformas virtuales</a:t>
            </a:r>
            <a:endParaRPr lang="es-GT" dirty="0" smtClean="0">
              <a:solidFill>
                <a:schemeClr val="tx1"/>
              </a:solidFill>
              <a:sym typeface="+mn-ea"/>
            </a:endParaRPr>
          </a:p>
          <a:p>
            <a:pPr algn="l"/>
            <a:endParaRPr lang="es-GT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30" y="3165475"/>
            <a:ext cx="3027045" cy="1644650"/>
          </a:xfrm>
          <a:prstGeom prst="rect">
            <a:avLst/>
          </a:prstGeom>
        </p:spPr>
      </p:pic>
      <p:pic>
        <p:nvPicPr>
          <p:cNvPr id="5" name="Marcador de posición de contenido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255" y="2933700"/>
            <a:ext cx="2484120" cy="3105785"/>
          </a:xfrm>
          <a:prstGeom prst="rect">
            <a:avLst/>
          </a:prstGeom>
        </p:spPr>
      </p:pic>
      <p:pic>
        <p:nvPicPr>
          <p:cNvPr id="6" name="Marcador de posición de contenido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" y="2855595"/>
            <a:ext cx="2502535" cy="3128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ego\Desktop\Trabajos Wilian Salinas\UTZCHE\Artes Finales\power point\power intern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"/>
            <a:ext cx="9144000" cy="6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115" y="790575"/>
            <a:ext cx="7809865" cy="5060315"/>
          </a:xfrm>
        </p:spPr>
        <p:txBody>
          <a:bodyPr>
            <a:noAutofit/>
          </a:bodyPr>
          <a:lstStyle/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endParaRPr lang="es-GT" dirty="0" smtClean="0">
              <a:solidFill>
                <a:schemeClr val="tx1"/>
              </a:solidFill>
              <a:sym typeface="+mn-ea"/>
            </a:endParaRPr>
          </a:p>
          <a:p>
            <a:pPr marL="285750" lvl="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b="1" dirty="0" smtClean="0">
                <a:solidFill>
                  <a:schemeClr val="tx1"/>
                </a:solidFill>
              </a:rPr>
              <a:t>Fortalecimiento de los sistemas de producción de alimentos y </a:t>
            </a:r>
            <a:r>
              <a:rPr lang="es-GT" b="1" dirty="0" smtClean="0">
                <a:solidFill>
                  <a:schemeClr val="tx1"/>
                </a:solidFill>
                <a:sym typeface="+mn-ea"/>
              </a:rPr>
              <a:t>generación de ingresos económicos</a:t>
            </a:r>
            <a:r>
              <a:rPr lang="es-GT" dirty="0" smtClean="0">
                <a:solidFill>
                  <a:schemeClr val="tx1"/>
                </a:solidFill>
                <a:sym typeface="+mn-ea"/>
              </a:rPr>
              <a:t> a través de las huertas familiares, emprendimientos agro-pecuarios y el establecimiento de bancos de granos.</a:t>
            </a:r>
            <a:endParaRPr lang="es-GT" dirty="0" smtClean="0"/>
          </a:p>
          <a:p>
            <a:pPr algn="l"/>
            <a:endParaRPr lang="es-GT" dirty="0" smtClean="0"/>
          </a:p>
        </p:txBody>
      </p:sp>
      <p:pic>
        <p:nvPicPr>
          <p:cNvPr id="6" name="Marcador de posición de contenido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7260" y="2440305"/>
            <a:ext cx="7012940" cy="341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ego\Desktop\Trabajos Wilian Salinas\UTZCHE\Artes Finales\power point\power intern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"/>
            <a:ext cx="9144000" cy="6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0" y="3448685"/>
            <a:ext cx="3693795" cy="24701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605" y="554355"/>
            <a:ext cx="3437890" cy="25749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55" y="554355"/>
            <a:ext cx="3431540" cy="25749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55" y="3435985"/>
            <a:ext cx="4413250" cy="248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ego\Desktop\Trabajos Wilian Salinas\UTZCHE\Artes Finales\power point\power intern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"/>
            <a:ext cx="9144000" cy="6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posición de contenido 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6710" y="613410"/>
            <a:ext cx="2484120" cy="3312160"/>
          </a:xfrm>
          <a:prstGeom prst="rect">
            <a:avLst/>
          </a:prstGeom>
        </p:spPr>
      </p:pic>
      <p:pic>
        <p:nvPicPr>
          <p:cNvPr id="6" name="Marcador de posición de contenido 5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72765" y="2169160"/>
            <a:ext cx="2458085" cy="32785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520" y="2660015"/>
            <a:ext cx="2380615" cy="3174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1997</Words>
  <Application>WPS Presentation</Application>
  <PresentationFormat>Presentación en pantalla (4:3)</PresentationFormat>
  <Paragraphs>51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SimSun</vt:lpstr>
      <vt:lpstr>Wingdings</vt:lpstr>
      <vt:lpstr>Wingdings 3</vt:lpstr>
      <vt:lpstr>Symbol</vt:lpstr>
      <vt:lpstr>Arial</vt:lpstr>
      <vt:lpstr>Times New Roman</vt:lpstr>
      <vt:lpstr>Calibri</vt:lpstr>
      <vt:lpstr>Trebuchet MS</vt:lpstr>
      <vt:lpstr>Arial Unicode MS</vt:lpstr>
      <vt:lpstr>Microsoft YaHei</vt:lpstr>
      <vt:lpstr>Faceta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Utz Che</dc:creator>
  <cp:lastModifiedBy>Yovani</cp:lastModifiedBy>
  <cp:revision>140</cp:revision>
  <dcterms:created xsi:type="dcterms:W3CDTF">2019-10-24T15:40:00Z</dcterms:created>
  <dcterms:modified xsi:type="dcterms:W3CDTF">2021-04-08T14:56:10Z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2058-11.2.0.10078</vt:lpwstr>
  </property>
</Properties>
</file>