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2" autoAdjust="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D4AF1-B5CD-41C1-BCB0-B4F77A8DD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42A484-2C8C-4E61-BDA4-5C7A1F3A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2D7BF-D232-447A-9B24-E2AFACEE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DD712-0BA0-4D3B-B2F5-60EC1516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1844B-2F3F-4A73-9376-81CB8661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2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6B02-E39A-4C3C-B157-3DE709E3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5F7797-8322-4386-85E5-C3543B0FC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DFF76-51C3-40D5-AC02-3EB99737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5B26E-D6F8-4602-B5A6-E155358A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45FC2-53FF-40E9-9E4A-97A9264CC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3B32B9-76C4-41CD-9020-E8D5E9D55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D90E3-CA23-4C40-80D9-42B91326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8A020-46DB-4E7F-ADB2-48E90CB11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7736D-6F7E-4C46-AD58-17FE2B16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996A2-F25F-4249-9190-DB908BC65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9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0FA73-CEB6-4D8D-98DB-3D9102521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C296F-A2E3-41AF-BD96-F33E59F9C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20EBD-CB2A-4AB5-A5F1-4C39AE87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CF26B-C6B6-4D55-9334-950F0F23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7565B-9F19-4557-9EB2-833EF7AD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6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56CEB-CD0F-40A4-8CC1-6BE630A9F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26666-325C-4ABC-B0A1-A6EEBA027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CD4F4-D6B2-4058-A6F4-E4B0F64F3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1F11A-3898-40AE-ACCF-1A73FCF76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C0C95-6009-4900-8E1B-7DE163D2D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653EF-BBA7-4952-ADD8-8870CFB18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90A59-4F54-4A2D-A290-94E727878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88332-CDAB-4B21-AA36-7CD0D88A4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7C3C3-BD63-4043-8529-9C80EA331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9E9E9-1A2D-4527-9CD5-7B7771B0C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0548D-49DA-4934-A5E6-605DDA0E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2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E0F6-C678-4E4E-AC98-EC3AE48E6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125A-1C71-48D3-97AA-2F92BD111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9A368-6CF3-41F0-8A03-5F3B854B2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B5B683-D6A0-4EAB-BC7E-F43D154B6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7169EB-EB2A-4938-BC3D-DC083C9E2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4EC5F-743D-4E20-ADCA-89C2E60D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9F2F5-63CF-4A5B-A7D4-5BDAB773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CCE323-7D2A-4E6D-AED5-25579FDAA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8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01C1-F8D0-4DFB-B248-FD293994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391466-3342-43EB-9901-E107908A1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8E7AFC-AD16-47D8-9143-E3D96B381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0B71D-299F-43D3-8866-B9C781020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4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1A01D9-D006-4027-BBFB-F456DD2AB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B47959-125B-4A99-B3F3-1ADFB8AE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DA543-8E04-47A5-9527-129C0D5C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D04E-6F03-4CBA-8B0B-4842D2D88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9F5D8-3342-46E8-9772-80D0245B4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B13CB-81C2-4E3A-B34F-CEB74B5BF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BADA3-88C7-4C7F-B1B9-6FD767D1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C2445-86DC-4B07-9D46-A9210B9B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8193F-AF4E-4393-92D2-5FE730FF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0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189E0-A094-4624-848E-F6C87EE1D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A60886-C92D-4902-90E4-AFA299F46F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9422F-3B56-4912-9519-B925F23EC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68BE4-3B45-4C52-925C-74EF4FD4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85955-6D61-4735-A11F-D3243A602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BFE0D-B233-4D00-B5CF-8DF79A57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5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8CED6-073D-42F8-B4B5-4D192EDBE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D746C-A523-42D5-8285-56448C99A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953D3-9D5E-42D7-8DC7-EA95CD7F6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801C-E237-4706-93CA-469169B0266C}" type="datetimeFigureOut">
              <a:rPr lang="en-US" smtClean="0"/>
              <a:t>12-Oct-21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8BE58-E82A-44E5-92F9-3B771CD17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66C85-E501-4606-AB17-9C9FC16E3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4E61A-91AD-40BB-8655-6628EFA1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5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870C6-3476-4F16-8169-3C75274C59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  <a:latin typeface="+mn-lt"/>
              </a:rPr>
              <a:t>Propuestas del Intercambio Afro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BBE48-1D13-4DFD-A109-E13FBE47C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8520"/>
            <a:ext cx="9144000" cy="1449280"/>
          </a:xfrm>
        </p:spPr>
        <p:txBody>
          <a:bodyPr/>
          <a:lstStyle/>
          <a:p>
            <a:r>
              <a:rPr lang="es-ES_tradnl" sz="1800" b="1" dirty="0">
                <a:ln>
                  <a:noFill/>
                </a:ln>
                <a:solidFill>
                  <a:srgbClr val="002060"/>
                </a:solidFill>
                <a:effectLst/>
                <a:ea typeface="Helvetica Neue"/>
                <a:cs typeface="Helvetica Neue"/>
              </a:rPr>
              <a:t>26 y 27 de abril del 2021</a:t>
            </a:r>
            <a:endParaRPr lang="en-US" sz="1800" b="1" dirty="0">
              <a:ln>
                <a:noFill/>
              </a:ln>
              <a:solidFill>
                <a:srgbClr val="002060"/>
              </a:solidFill>
              <a:effectLst/>
              <a:ea typeface="Helvetica Neue"/>
              <a:cs typeface="Helvetica Neu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2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7C45-DFBA-433A-A48B-294C953A8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  <a:latin typeface="+mn-lt"/>
              </a:rPr>
              <a:t>Alianzas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CE0AE-9C14-4ABC-8232-65E7A4DA2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Generar alianzas entre organizaciones afrodescendientes de tipo:</a:t>
            </a:r>
          </a:p>
          <a:p>
            <a:pPr marL="457200" lvl="1"/>
            <a:r>
              <a:rPr lang="es-ES" sz="2600" dirty="0"/>
              <a:t>Nacionales e internacionales</a:t>
            </a:r>
          </a:p>
          <a:p>
            <a:pPr marL="457200" lvl="1"/>
            <a:r>
              <a:rPr lang="es-ES" sz="2600" dirty="0"/>
              <a:t>Jurídicas</a:t>
            </a:r>
          </a:p>
          <a:p>
            <a:pPr marL="457200" lvl="1"/>
            <a:r>
              <a:rPr lang="es-ES" sz="2600" dirty="0"/>
              <a:t>Comunicacionales</a:t>
            </a:r>
          </a:p>
          <a:p>
            <a:pPr marL="457200" lvl="1"/>
            <a:r>
              <a:rPr lang="es-ES" sz="2600" dirty="0"/>
              <a:t>Con otros movimientos sociales de la lucha por la tierra</a:t>
            </a:r>
          </a:p>
          <a:p>
            <a:pPr marL="457200" lvl="1"/>
            <a:r>
              <a:rPr lang="es-ES" sz="2600" dirty="0"/>
              <a:t>Para procesos de incidencia para la generación de nuevas y mejores legislaciones</a:t>
            </a:r>
          </a:p>
          <a:p>
            <a:pPr marL="457200" lvl="1"/>
            <a:r>
              <a:rPr lang="es-ES" sz="2600" dirty="0"/>
              <a:t>Para el intercambio de procesos institucionales, saberes y experiencias de sustentabilidad autogestionada</a:t>
            </a:r>
          </a:p>
        </p:txBody>
      </p:sp>
    </p:spTree>
    <p:extLst>
      <p:ext uri="{BB962C8B-B14F-4D97-AF65-F5344CB8AC3E}">
        <p14:creationId xmlns:p14="http://schemas.microsoft.com/office/powerpoint/2010/main" val="69256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C6ECE-86F8-468F-BE33-FA8AC66B9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>
                <a:solidFill>
                  <a:srgbClr val="C00000"/>
                </a:solidFill>
                <a:latin typeface="+mn-lt"/>
              </a:rPr>
              <a:t>¿</a:t>
            </a:r>
            <a:r>
              <a:rPr lang="es-ES" b="1" dirty="0">
                <a:solidFill>
                  <a:srgbClr val="C00000"/>
                </a:solidFill>
                <a:latin typeface="+mn-lt"/>
              </a:rPr>
              <a:t>C</a:t>
            </a:r>
            <a:r>
              <a:rPr lang="es-ES" sz="4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s-ES" b="1" dirty="0">
                <a:solidFill>
                  <a:srgbClr val="C00000"/>
                </a:solidFill>
                <a:latin typeface="+mn-lt"/>
              </a:rPr>
              <a:t>mo pensar las alianzas?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C76CB-0843-47A0-B7EA-87DF4A0B5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just" fontAlgn="base"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s-ES_tradnl" dirty="0">
                <a:latin typeface="28"/>
              </a:rPr>
              <a:t>Desde un esquema temático de</a:t>
            </a:r>
            <a:r>
              <a:rPr lang="es-ES" dirty="0">
                <a:latin typeface="28"/>
              </a:rPr>
              <a:t> desafío</a:t>
            </a:r>
            <a:r>
              <a:rPr lang="es-ES_tradnl" dirty="0">
                <a:latin typeface="28"/>
              </a:rPr>
              <a:t>s:</a:t>
            </a:r>
          </a:p>
          <a:p>
            <a:pPr marL="457200"/>
            <a:r>
              <a:rPr lang="es-ES_tradnl" sz="2600" dirty="0"/>
              <a:t>Derechos territoriales y ambientales</a:t>
            </a:r>
          </a:p>
          <a:p>
            <a:pPr marL="457200"/>
            <a:r>
              <a:rPr lang="es-ES_tradnl" sz="2600" dirty="0"/>
              <a:t>Derechos civiles y políticos: fortalecimiento de las organizaciones, autonomías y autogobierno, garantizar condiciones de participación en igualdad para mujeres y jóvenes</a:t>
            </a:r>
          </a:p>
          <a:p>
            <a:pPr marL="457200"/>
            <a:r>
              <a:rPr lang="es-ES_tradnl" sz="2600" dirty="0"/>
              <a:t>Derecho a la c</a:t>
            </a:r>
            <a:r>
              <a:rPr lang="it-IT" sz="2600" dirty="0"/>
              <a:t>onsulta previa</a:t>
            </a:r>
            <a:r>
              <a:rPr lang="es-ES_tradnl" sz="2600" dirty="0"/>
              <a:t> e informada</a:t>
            </a:r>
            <a:endParaRPr lang="en-US" sz="2600" dirty="0"/>
          </a:p>
          <a:p>
            <a:pPr marL="457200"/>
            <a:r>
              <a:rPr lang="es-ES_tradnl" sz="2600" dirty="0"/>
              <a:t>Derechos económicos, sociales y culturales</a:t>
            </a:r>
            <a:endParaRPr lang="en-US" sz="2600" dirty="0"/>
          </a:p>
          <a:p>
            <a:pPr marL="457200"/>
            <a:r>
              <a:rPr lang="es-ES_tradnl" sz="2600" dirty="0"/>
              <a:t>El derecho a un desarrollo incluyente</a:t>
            </a:r>
          </a:p>
          <a:p>
            <a:pPr marL="457200"/>
            <a:r>
              <a:rPr lang="es-ES_tradnl" sz="2600" dirty="0"/>
              <a:t>El derecho a la vida en un contexto de racismo: sobrevivir como desafío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4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F90E-D966-405C-BEF6-F8527C4F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005"/>
            <a:ext cx="10515600" cy="1325563"/>
          </a:xfrm>
        </p:spPr>
        <p:txBody>
          <a:bodyPr/>
          <a:lstStyle/>
          <a:p>
            <a:r>
              <a:rPr lang="es-ES" b="1" dirty="0">
                <a:solidFill>
                  <a:srgbClr val="C00000"/>
                </a:solidFill>
                <a:latin typeface="+mn-lt"/>
              </a:rPr>
              <a:t>Otras propuestas complementarias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D09F1-9823-4339-8716-3D39BC62E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160"/>
            <a:ext cx="10515600" cy="4642803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O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Intercambiar experiencias sobre cómo recuperar </a:t>
            </a:r>
            <a:r>
              <a:rPr lang="es-CO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control territorial y político desde las experiencias de las autoridades étnico-territoriales</a:t>
            </a:r>
            <a:r>
              <a:rPr lang="es-CO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bajo principios pacíficos, frente a grupos armados y la ausencia deliberada del Estado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O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Compartir </a:t>
            </a:r>
            <a:r>
              <a:rPr lang="es-CO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para combatir la </a:t>
            </a:r>
            <a:r>
              <a:rPr lang="es-CO" sz="2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invisibilización</a:t>
            </a:r>
            <a:r>
              <a:rPr lang="es-CO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los pueblos negros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s-CO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Generar </a:t>
            </a:r>
            <a:r>
              <a:rPr lang="es-CO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para visibilizar a las mujeres negras, sus trabajos y aportes en materia de innovación </a:t>
            </a:r>
            <a:r>
              <a:rPr lang="es-CO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las prácticas que desarrollan en territorio y los diversos aportes al fortalecimiento institucional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Crear </a:t>
            </a:r>
            <a:r>
              <a:rPr lang="es-CO" sz="2600" b="1" i="1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espacios para colaborar en proyectos conjuntos </a:t>
            </a:r>
            <a:endParaRPr lang="en-US" sz="2600" dirty="0">
              <a:effectLst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2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F90E-D966-405C-BEF6-F8527C4F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es-ES" b="1" dirty="0">
                <a:solidFill>
                  <a:srgbClr val="C00000"/>
                </a:solidFill>
                <a:latin typeface="+mn-lt"/>
              </a:rPr>
              <a:t>Otras propuestas complementarias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D09F1-9823-4339-8716-3D39BC62E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608"/>
            <a:ext cx="10515600" cy="5086032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Fortalecer </a:t>
            </a:r>
            <a:r>
              <a:rPr lang="es-CO" sz="2600" b="1" i="1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estrategias jurídicas </a:t>
            </a: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que permitan salvaguardar la vida, en el tema de los derechos territoriales y la consulta previa frente a los proyectos extractivistas</a:t>
            </a:r>
            <a:endParaRPr lang="en-US" sz="2600" dirty="0">
              <a:effectLst/>
              <a:ea typeface="Arial Unicode MS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CO" sz="2600" dirty="0">
              <a:ln>
                <a:noFill/>
              </a:ln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Compartir propuestas para </a:t>
            </a:r>
            <a:r>
              <a:rPr lang="es-CO" sz="2600" b="1" i="1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fortalecer la cadena de valor </a:t>
            </a: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en la producción, distribución y consumo de las comunidades</a:t>
            </a:r>
            <a:endParaRPr lang="en-US" sz="2600" dirty="0">
              <a:effectLst/>
              <a:ea typeface="Arial Unicode MS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CO" sz="2600" dirty="0">
              <a:ln>
                <a:noFill/>
              </a:ln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Crear una </a:t>
            </a:r>
            <a:r>
              <a:rPr lang="es-CO" sz="2600" b="1" i="1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red internacional de apoyo </a:t>
            </a: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para las comunidades afro en riesgo</a:t>
            </a:r>
            <a:endParaRPr lang="en-US" sz="2600" dirty="0">
              <a:effectLst/>
              <a:ea typeface="Arial Unicode MS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CO" sz="2600" dirty="0">
              <a:ln>
                <a:noFill/>
              </a:ln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Crear </a:t>
            </a:r>
            <a:r>
              <a:rPr lang="es-CO" sz="2600" b="1" i="1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mecanismos regionales para invocar al derecho internacional </a:t>
            </a:r>
            <a:r>
              <a:rPr lang="es-CO" sz="260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en los casos de violaciones graves hacia las formas de vida que se desarrollan en las comunidades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s-CO" sz="2600" b="1" i="1" dirty="0">
              <a:ln>
                <a:noFill/>
              </a:ln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CO" sz="2600" dirty="0">
                <a:solidFill>
                  <a:srgbClr val="000000"/>
                </a:solidFill>
                <a:ea typeface="Arial Unicode MS"/>
                <a:cs typeface="Arial Unicode MS"/>
              </a:rPr>
              <a:t>Crear un </a:t>
            </a:r>
            <a:r>
              <a:rPr lang="es-CO" sz="2600" b="1" i="1" dirty="0">
                <a:solidFill>
                  <a:srgbClr val="000000"/>
                </a:solidFill>
                <a:ea typeface="Arial Unicode MS"/>
                <a:cs typeface="Arial Unicode MS"/>
              </a:rPr>
              <a:t>Fondo Territorial Afro </a:t>
            </a:r>
            <a:r>
              <a:rPr lang="es-CO" sz="2600" dirty="0">
                <a:solidFill>
                  <a:srgbClr val="000000"/>
                </a:solidFill>
                <a:ea typeface="Arial Unicode MS"/>
                <a:cs typeface="Arial Unicode MS"/>
              </a:rPr>
              <a:t>para América Latina</a:t>
            </a:r>
            <a:endParaRPr lang="en-US" sz="2600" dirty="0">
              <a:effectLst/>
              <a:ea typeface="Arial Unicode MS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600" dirty="0">
              <a:effectLst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22477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F90E-D966-405C-BEF6-F8527C4F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C00000"/>
                </a:solidFill>
                <a:latin typeface="+mn-lt"/>
              </a:rPr>
              <a:t>Objetivos generales del intercambio en Cali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D09F1-9823-4339-8716-3D39BC62E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608"/>
            <a:ext cx="10515600" cy="5086032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CO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</a:t>
            </a:r>
            <a:r>
              <a:rPr lang="es-CO" sz="26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algunas prioridades </a:t>
            </a:r>
            <a:r>
              <a:rPr lang="es-CO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trabajo entre todas las propuestas mencionadas arriba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CO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CO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Definir algunos </a:t>
            </a:r>
            <a:r>
              <a:rPr lang="es-CO" sz="26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posibles resultados </a:t>
            </a:r>
            <a:r>
              <a:rPr lang="es-CO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mediano y largo plazo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CO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CO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Construir conjuntamente una </a:t>
            </a:r>
            <a:r>
              <a:rPr lang="es-CO" sz="26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“hoja de ruta” con los principales hitos a ser alcanzados </a:t>
            </a:r>
            <a:r>
              <a:rPr lang="es-CO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avanzar hacia los resultados esperados en el mediano plazo (2022-2023) y largo plazo (2026 o 2030).</a:t>
            </a:r>
            <a:endParaRPr lang="en-US" sz="2600" dirty="0">
              <a:effectLst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196052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375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28</vt:lpstr>
      <vt:lpstr>Arial</vt:lpstr>
      <vt:lpstr>Calibri</vt:lpstr>
      <vt:lpstr>Calibri Light</vt:lpstr>
      <vt:lpstr>Symbol</vt:lpstr>
      <vt:lpstr>Office Theme</vt:lpstr>
      <vt:lpstr>Propuestas del Intercambio Afro</vt:lpstr>
      <vt:lpstr>Alianzas</vt:lpstr>
      <vt:lpstr>¿Cómo pensar las alianzas?</vt:lpstr>
      <vt:lpstr>Otras propuestas complementarias</vt:lpstr>
      <vt:lpstr>Otras propuestas complementarias (cont.)</vt:lpstr>
      <vt:lpstr>Objetivos generales del intercambio en Cali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Propuestas del Intercambio Afro</dc:title>
  <dc:creator>Filippo Del Gatto</dc:creator>
  <cp:lastModifiedBy>Filippo Del Gatto</cp:lastModifiedBy>
  <cp:revision>5</cp:revision>
  <dcterms:created xsi:type="dcterms:W3CDTF">2021-10-12T15:33:48Z</dcterms:created>
  <dcterms:modified xsi:type="dcterms:W3CDTF">2021-10-12T16:22:02Z</dcterms:modified>
</cp:coreProperties>
</file>